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63" r:id="rId2"/>
    <p:sldId id="267" r:id="rId3"/>
    <p:sldId id="291" r:id="rId4"/>
    <p:sldId id="292" r:id="rId5"/>
    <p:sldId id="296" r:id="rId6"/>
    <p:sldId id="306" r:id="rId7"/>
    <p:sldId id="258" r:id="rId8"/>
    <p:sldId id="303" r:id="rId9"/>
    <p:sldId id="304" r:id="rId10"/>
    <p:sldId id="308" r:id="rId11"/>
    <p:sldId id="309" r:id="rId12"/>
    <p:sldId id="307" r:id="rId13"/>
    <p:sldId id="310" r:id="rId14"/>
    <p:sldId id="265" r:id="rId15"/>
    <p:sldId id="305" r:id="rId16"/>
    <p:sldId id="284" r:id="rId17"/>
    <p:sldId id="285" r:id="rId18"/>
    <p:sldId id="286" r:id="rId19"/>
    <p:sldId id="287" r:id="rId20"/>
    <p:sldId id="288" r:id="rId21"/>
    <p:sldId id="289" r:id="rId22"/>
    <p:sldId id="269" r:id="rId23"/>
    <p:sldId id="270" r:id="rId24"/>
    <p:sldId id="271" r:id="rId25"/>
    <p:sldId id="281" r:id="rId26"/>
    <p:sldId id="282" r:id="rId27"/>
    <p:sldId id="262" r:id="rId28"/>
    <p:sldId id="297" r:id="rId29"/>
    <p:sldId id="299" r:id="rId30"/>
    <p:sldId id="264" r:id="rId31"/>
    <p:sldId id="300" r:id="rId32"/>
    <p:sldId id="301" r:id="rId33"/>
    <p:sldId id="302" r:id="rId34"/>
    <p:sldId id="26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62626"/>
    <a:srgbClr val="FFFB27"/>
    <a:srgbClr val="775911"/>
    <a:srgbClr val="343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AB44C-970D-CFDB-4EF2-A30EE73DEEBA}" v="20" dt="2019-07-30T15:16:22.550"/>
    <p1510:client id="{614E7645-3F85-40FE-AD37-2B2B9BB16A0B}" v="3125" dt="2019-07-30T19:00:20.969"/>
    <p1510:client id="{7F69CFFA-EC17-0E49-BB4A-3B3B4DCC9AE3}" v="1628" dt="2019-07-30T20:35:26.844"/>
    <p1510:client id="{9561DAFD-AB04-449D-980B-8C29075D795A}" v="896" dt="2019-07-30T20:17:48.015"/>
    <p1510:client id="{A2B3EE9E-C582-F1D9-E281-338EBC498205}" v="4658" dt="2019-07-30T20:15:54.836"/>
    <p1510:client id="{B33E0290-A5E9-460E-B1B9-FCD3AA3F9CD2}" v="1209" dt="2019-07-30T20:41:43.8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ubh\Documents\Smu%20Brightspace\May-August%202019\managing%20info%20systems\strategy%20Project\FINANC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ubh\Documents\Smu%20Brightspace\May-August%202019\managing%20info%20systems\strategy%20Project\FINANC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ubh\Documents\Smu%20Brightspace\May-August%202019\managing%20info%20systems\strategy%20Project\FINANCE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Sales ($ millions)</c:v>
                </c:pt>
              </c:strCache>
            </c:strRef>
          </c:tx>
          <c:spPr>
            <a:ln w="28575" cap="rnd">
              <a:solidFill>
                <a:schemeClr val="lt1">
                  <a:alpha val="50000"/>
                </a:schemeClr>
              </a:solidFill>
              <a:round/>
            </a:ln>
            <a:effectLst>
              <a:outerShdw dist="25400" dir="2700000" algn="tl" rotWithShape="0">
                <a:schemeClr val="accent2"/>
              </a:outerShdw>
            </a:effectLst>
          </c:spPr>
          <c:marker>
            <c:symbol val="circle"/>
            <c:size val="6"/>
            <c:spPr>
              <a:solidFill>
                <a:schemeClr val="accent2"/>
              </a:solidFill>
              <a:ln w="22225">
                <a:solidFill>
                  <a:schemeClr val="lt1"/>
                </a:solidFill>
                <a:round/>
              </a:ln>
              <a:effectLst/>
            </c:spPr>
          </c:marker>
          <c:xVal>
            <c:numRef>
              <c:f>Sheet1!$A$2:$A$18</c:f>
              <c:numCache>
                <c:formatCode>General</c:formatCode>
                <c:ptCount val="17"/>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numCache>
            </c:numRef>
          </c:xVal>
          <c:yVal>
            <c:numRef>
              <c:f>Sheet1!$B$2:$B$18</c:f>
              <c:numCache>
                <c:formatCode>General</c:formatCode>
                <c:ptCount val="17"/>
                <c:pt idx="0">
                  <c:v>0</c:v>
                </c:pt>
                <c:pt idx="1">
                  <c:v>307</c:v>
                </c:pt>
                <c:pt idx="2">
                  <c:v>595</c:v>
                </c:pt>
                <c:pt idx="3" formatCode="#,##0">
                  <c:v>1350</c:v>
                </c:pt>
                <c:pt idx="4" formatCode="#,##0">
                  <c:v>2066</c:v>
                </c:pt>
                <c:pt idx="5" formatCode="#,##0">
                  <c:v>3037</c:v>
                </c:pt>
                <c:pt idx="6" formatCode="#,##0">
                  <c:v>6009</c:v>
                </c:pt>
                <c:pt idx="7" formatCode="#,##0">
                  <c:v>11065</c:v>
                </c:pt>
                <c:pt idx="8" formatCode="#,##0">
                  <c:v>14953</c:v>
                </c:pt>
                <c:pt idx="9" formatCode="#,##0">
                  <c:v>19907</c:v>
                </c:pt>
                <c:pt idx="10" formatCode="#,##0">
                  <c:v>18423</c:v>
                </c:pt>
                <c:pt idx="11" formatCode="#,##0">
                  <c:v>11073</c:v>
                </c:pt>
                <c:pt idx="12" formatCode="#,##0">
                  <c:v>6813</c:v>
                </c:pt>
                <c:pt idx="13" formatCode="#,##0">
                  <c:v>3335</c:v>
                </c:pt>
                <c:pt idx="14" formatCode="#,##0">
                  <c:v>2160</c:v>
                </c:pt>
                <c:pt idx="15" formatCode="#,##0">
                  <c:v>1309</c:v>
                </c:pt>
                <c:pt idx="16">
                  <c:v>932</c:v>
                </c:pt>
              </c:numCache>
            </c:numRef>
          </c:yVal>
          <c:smooth val="0"/>
          <c:extLst>
            <c:ext xmlns:c16="http://schemas.microsoft.com/office/drawing/2014/chart" uri="{C3380CC4-5D6E-409C-BE32-E72D297353CC}">
              <c16:uniqueId val="{00000000-6D9F-4C92-9A56-335DF7DD1563}"/>
            </c:ext>
          </c:extLst>
        </c:ser>
        <c:dLbls>
          <c:showLegendKey val="0"/>
          <c:showVal val="0"/>
          <c:showCatName val="0"/>
          <c:showSerName val="0"/>
          <c:showPercent val="0"/>
          <c:showBubbleSize val="0"/>
        </c:dLbls>
        <c:axId val="448019248"/>
        <c:axId val="448018264"/>
      </c:scatterChart>
      <c:valAx>
        <c:axId val="448019248"/>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12700" cap="flat" cmpd="sng" algn="ctr">
            <a:solidFill>
              <a:schemeClr val="lt1">
                <a:alpha val="25000"/>
              </a:schemeClr>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448018264"/>
        <c:crosses val="autoZero"/>
        <c:crossBetween val="midCat"/>
      </c:valAx>
      <c:valAx>
        <c:axId val="448018264"/>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448019248"/>
        <c:crosses val="autoZero"/>
        <c:crossBetween val="midCat"/>
      </c:valAx>
      <c:spPr>
        <a:noFill/>
        <a:ln>
          <a:noFill/>
        </a:ln>
        <a:effectLst/>
      </c:spPr>
    </c:plotArea>
    <c:plotVisOnly val="1"/>
    <c:dispBlanksAs val="gap"/>
    <c:showDLblsOverMax val="0"/>
  </c:chart>
  <c:spPr>
    <a:solidFill>
      <a:schemeClr val="accent2"/>
    </a:solidFill>
    <a:ln w="9525" cap="flat" cmpd="sng" algn="ctr">
      <a:solidFill>
        <a:schemeClr val="accent2"/>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INCOME($</a:t>
            </a:r>
            <a:r>
              <a:rPr lang="en-CA" baseline="0"/>
              <a:t> MILLIONS)</a:t>
            </a:r>
            <a:endParaRPr lang="en-CA"/>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Sheet1!$C$1:$C$2</c:f>
              <c:strCache>
                <c:ptCount val="2"/>
                <c:pt idx="0">
                  <c:v>Operating Income ($ millions)</c:v>
                </c:pt>
                <c:pt idx="1">
                  <c:v>  (58)</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Sheet1!$A$3:$A$18</c:f>
              <c:numCache>
                <c:formatCode>General</c:formatCode>
                <c:ptCount val="16"/>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numCache>
            </c:numRef>
          </c:cat>
          <c:val>
            <c:numRef>
              <c:f>Sheet1!$C$3:$C$18</c:f>
              <c:numCache>
                <c:formatCode>General</c:formatCode>
                <c:ptCount val="16"/>
                <c:pt idx="0">
                  <c:v>-64</c:v>
                </c:pt>
                <c:pt idx="1">
                  <c:v>78</c:v>
                </c:pt>
                <c:pt idx="2">
                  <c:v>386</c:v>
                </c:pt>
                <c:pt idx="3">
                  <c:v>617</c:v>
                </c:pt>
                <c:pt idx="4">
                  <c:v>807</c:v>
                </c:pt>
                <c:pt idx="5" formatCode="#,##0">
                  <c:v>1731</c:v>
                </c:pt>
                <c:pt idx="6" formatCode="#,##0">
                  <c:v>2722</c:v>
                </c:pt>
                <c:pt idx="7" formatCode="#,##0">
                  <c:v>3507</c:v>
                </c:pt>
                <c:pt idx="8" formatCode="#,##0">
                  <c:v>4739</c:v>
                </c:pt>
                <c:pt idx="9" formatCode="#,##0">
                  <c:v>1497</c:v>
                </c:pt>
                <c:pt idx="10" formatCode="#,##0">
                  <c:v>-1235</c:v>
                </c:pt>
                <c:pt idx="11" formatCode="#,##0">
                  <c:v>-7163</c:v>
                </c:pt>
                <c:pt idx="12">
                  <c:v>-423</c:v>
                </c:pt>
                <c:pt idx="13">
                  <c:v>-223</c:v>
                </c:pt>
                <c:pt idx="14" formatCode="#,##0">
                  <c:v>-1181</c:v>
                </c:pt>
                <c:pt idx="15">
                  <c:v>283</c:v>
                </c:pt>
              </c:numCache>
            </c:numRef>
          </c:val>
          <c:extLst>
            <c:ext xmlns:c16="http://schemas.microsoft.com/office/drawing/2014/chart" uri="{C3380CC4-5D6E-409C-BE32-E72D297353CC}">
              <c16:uniqueId val="{00000000-BE8D-4D02-BFB2-B59409FCE0F5}"/>
            </c:ext>
          </c:extLst>
        </c:ser>
        <c:ser>
          <c:idx val="1"/>
          <c:order val="1"/>
          <c:tx>
            <c:strRef>
              <c:f>Sheet1!$D$1:$D$2</c:f>
              <c:strCache>
                <c:ptCount val="2"/>
                <c:pt idx="0">
                  <c:v>Net Income ($ millions)</c:v>
                </c:pt>
                <c:pt idx="1">
                  <c:v>  (28)</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Sheet1!$A$3:$A$18</c:f>
              <c:numCache>
                <c:formatCode>General</c:formatCode>
                <c:ptCount val="16"/>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numCache>
            </c:numRef>
          </c:cat>
          <c:val>
            <c:numRef>
              <c:f>Sheet1!$D$3:$D$18</c:f>
              <c:numCache>
                <c:formatCode>General</c:formatCode>
                <c:ptCount val="16"/>
                <c:pt idx="0">
                  <c:v>-149</c:v>
                </c:pt>
                <c:pt idx="1">
                  <c:v>52</c:v>
                </c:pt>
                <c:pt idx="2">
                  <c:v>206</c:v>
                </c:pt>
                <c:pt idx="3">
                  <c:v>375</c:v>
                </c:pt>
                <c:pt idx="4">
                  <c:v>632</c:v>
                </c:pt>
                <c:pt idx="5" formatCode="#,##0">
                  <c:v>1294</c:v>
                </c:pt>
                <c:pt idx="6" formatCode="#,##0">
                  <c:v>1893</c:v>
                </c:pt>
                <c:pt idx="7" formatCode="#,##0">
                  <c:v>2457</c:v>
                </c:pt>
                <c:pt idx="8" formatCode="#,##0">
                  <c:v>3444</c:v>
                </c:pt>
                <c:pt idx="9" formatCode="#,##0">
                  <c:v>1164</c:v>
                </c:pt>
                <c:pt idx="10">
                  <c:v>-646</c:v>
                </c:pt>
                <c:pt idx="11" formatCode="#,##0">
                  <c:v>-5873</c:v>
                </c:pt>
                <c:pt idx="12">
                  <c:v>-304</c:v>
                </c:pt>
                <c:pt idx="13">
                  <c:v>-208</c:v>
                </c:pt>
                <c:pt idx="14" formatCode="#,##0">
                  <c:v>-1206</c:v>
                </c:pt>
                <c:pt idx="15">
                  <c:v>405</c:v>
                </c:pt>
              </c:numCache>
            </c:numRef>
          </c:val>
          <c:extLst>
            <c:ext xmlns:c16="http://schemas.microsoft.com/office/drawing/2014/chart" uri="{C3380CC4-5D6E-409C-BE32-E72D297353CC}">
              <c16:uniqueId val="{00000001-BE8D-4D02-BFB2-B59409FCE0F5}"/>
            </c:ext>
          </c:extLst>
        </c:ser>
        <c:dLbls>
          <c:showLegendKey val="0"/>
          <c:showVal val="0"/>
          <c:showCatName val="0"/>
          <c:showSerName val="0"/>
          <c:showPercent val="0"/>
          <c:showBubbleSize val="0"/>
        </c:dLbls>
        <c:gapWidth val="100"/>
        <c:overlap val="-24"/>
        <c:axId val="797555768"/>
        <c:axId val="797556752"/>
      </c:barChart>
      <c:catAx>
        <c:axId val="7975557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7556752"/>
        <c:crosses val="autoZero"/>
        <c:auto val="1"/>
        <c:lblAlgn val="ctr"/>
        <c:lblOffset val="100"/>
        <c:noMultiLvlLbl val="0"/>
      </c:catAx>
      <c:valAx>
        <c:axId val="79755675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7555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barChart>
        <c:barDir val="col"/>
        <c:grouping val="clustered"/>
        <c:varyColors val="0"/>
        <c:ser>
          <c:idx val="0"/>
          <c:order val="0"/>
          <c:tx>
            <c:strRef>
              <c:f>Sheet1!$E$1</c:f>
              <c:strCache>
                <c:ptCount val="1"/>
                <c:pt idx="0">
                  <c:v>Active BlackBerry Subscribers</c:v>
                </c:pt>
              </c:strCache>
            </c:strRef>
          </c:tx>
          <c:spPr>
            <a:pattFill prst="ltUpDiag">
              <a:fgClr>
                <a:schemeClr val="accent1"/>
              </a:fgClr>
              <a:bgClr>
                <a:schemeClr val="lt1"/>
              </a:bgClr>
            </a:pattFill>
            <a:ln>
              <a:noFill/>
            </a:ln>
            <a:effectLst/>
          </c:spPr>
          <c:invertIfNegative val="0"/>
          <c:cat>
            <c:numRef>
              <c:f>Sheet1!$A$2:$A$18</c:f>
              <c:numCache>
                <c:formatCode>General</c:formatCode>
                <c:ptCount val="17"/>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numCache>
            </c:numRef>
          </c:cat>
          <c:val>
            <c:numRef>
              <c:f>Sheet1!$E$2:$E$18</c:f>
              <c:numCache>
                <c:formatCode>#,##0</c:formatCode>
                <c:ptCount val="17"/>
                <c:pt idx="0">
                  <c:v>470000</c:v>
                </c:pt>
                <c:pt idx="1">
                  <c:v>534000</c:v>
                </c:pt>
                <c:pt idx="2">
                  <c:v>1069000</c:v>
                </c:pt>
                <c:pt idx="3">
                  <c:v>2510000</c:v>
                </c:pt>
                <c:pt idx="4">
                  <c:v>4900000</c:v>
                </c:pt>
                <c:pt idx="5">
                  <c:v>8000000</c:v>
                </c:pt>
                <c:pt idx="6">
                  <c:v>14000000</c:v>
                </c:pt>
                <c:pt idx="7">
                  <c:v>25000000</c:v>
                </c:pt>
                <c:pt idx="8">
                  <c:v>41000000</c:v>
                </c:pt>
                <c:pt idx="9">
                  <c:v>70000000</c:v>
                </c:pt>
                <c:pt idx="10">
                  <c:v>77000000</c:v>
                </c:pt>
                <c:pt idx="11">
                  <c:v>79000000</c:v>
                </c:pt>
                <c:pt idx="12">
                  <c:v>69000000</c:v>
                </c:pt>
                <c:pt idx="13">
                  <c:v>46000000</c:v>
                </c:pt>
                <c:pt idx="14">
                  <c:v>35000000</c:v>
                </c:pt>
                <c:pt idx="15">
                  <c:v>27000000</c:v>
                </c:pt>
                <c:pt idx="16">
                  <c:v>20000000</c:v>
                </c:pt>
              </c:numCache>
            </c:numRef>
          </c:val>
          <c:extLst>
            <c:ext xmlns:c16="http://schemas.microsoft.com/office/drawing/2014/chart" uri="{C3380CC4-5D6E-409C-BE32-E72D297353CC}">
              <c16:uniqueId val="{00000000-19FA-407C-BAEF-C1679D01349F}"/>
            </c:ext>
          </c:extLst>
        </c:ser>
        <c:dLbls>
          <c:showLegendKey val="0"/>
          <c:showVal val="0"/>
          <c:showCatName val="0"/>
          <c:showSerName val="0"/>
          <c:showPercent val="0"/>
          <c:showBubbleSize val="0"/>
        </c:dLbls>
        <c:gapWidth val="269"/>
        <c:overlap val="-20"/>
        <c:axId val="698165608"/>
        <c:axId val="698166264"/>
      </c:barChart>
      <c:catAx>
        <c:axId val="698165608"/>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698166264"/>
        <c:crosses val="autoZero"/>
        <c:auto val="1"/>
        <c:lblAlgn val="ctr"/>
        <c:lblOffset val="100"/>
        <c:noMultiLvlLbl val="0"/>
      </c:catAx>
      <c:valAx>
        <c:axId val="69816626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698165608"/>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7">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900"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91FC2C-02D8-4D1B-BFA3-97E91A42628B}"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A59D844-6BAB-434F-8826-3C71E3126E26}">
      <dgm:prSet/>
      <dgm:spPr/>
      <dgm:t>
        <a:bodyPr/>
        <a:lstStyle/>
        <a:p>
          <a:pPr>
            <a:lnSpc>
              <a:spcPct val="100000"/>
            </a:lnSpc>
          </a:pPr>
          <a:r>
            <a:rPr lang="en-US"/>
            <a:t>Products Strategy</a:t>
          </a:r>
        </a:p>
      </dgm:t>
    </dgm:pt>
    <dgm:pt modelId="{1C5DC14A-1598-4C08-9F5E-8788597AAEDB}" type="parTrans" cxnId="{E74ADA78-F450-48B3-85BE-C87B743096FF}">
      <dgm:prSet/>
      <dgm:spPr/>
      <dgm:t>
        <a:bodyPr/>
        <a:lstStyle/>
        <a:p>
          <a:endParaRPr lang="en-US"/>
        </a:p>
      </dgm:t>
    </dgm:pt>
    <dgm:pt modelId="{C76EDD49-D256-40F3-9BBA-FD5FD7A6A111}" type="sibTrans" cxnId="{E74ADA78-F450-48B3-85BE-C87B743096FF}">
      <dgm:prSet/>
      <dgm:spPr/>
      <dgm:t>
        <a:bodyPr/>
        <a:lstStyle/>
        <a:p>
          <a:endParaRPr lang="en-US"/>
        </a:p>
      </dgm:t>
    </dgm:pt>
    <dgm:pt modelId="{1DA98465-B9B9-4086-BE1B-F5F7933459B7}">
      <dgm:prSet/>
      <dgm:spPr/>
      <dgm:t>
        <a:bodyPr/>
        <a:lstStyle/>
        <a:p>
          <a:pPr>
            <a:lnSpc>
              <a:spcPct val="100000"/>
            </a:lnSpc>
          </a:pPr>
          <a:r>
            <a:rPr lang="en-US"/>
            <a:t>OS Transitions </a:t>
          </a:r>
        </a:p>
      </dgm:t>
    </dgm:pt>
    <dgm:pt modelId="{FC54C3EA-88DB-4D85-9785-7006169004BF}" type="parTrans" cxnId="{198AC10C-3C31-44FF-A160-19B62F394FEE}">
      <dgm:prSet/>
      <dgm:spPr/>
      <dgm:t>
        <a:bodyPr/>
        <a:lstStyle/>
        <a:p>
          <a:endParaRPr lang="en-US"/>
        </a:p>
      </dgm:t>
    </dgm:pt>
    <dgm:pt modelId="{A221B70C-E018-40D5-B04D-E7DD01DA76FF}" type="sibTrans" cxnId="{198AC10C-3C31-44FF-A160-19B62F394FEE}">
      <dgm:prSet/>
      <dgm:spPr/>
      <dgm:t>
        <a:bodyPr/>
        <a:lstStyle/>
        <a:p>
          <a:endParaRPr lang="en-US"/>
        </a:p>
      </dgm:t>
    </dgm:pt>
    <dgm:pt modelId="{ACF6A675-97B8-422B-AB7F-0FF17ECDA4B0}">
      <dgm:prSet/>
      <dgm:spPr/>
      <dgm:t>
        <a:bodyPr/>
        <a:lstStyle/>
        <a:p>
          <a:pPr>
            <a:lnSpc>
              <a:spcPct val="100000"/>
            </a:lnSpc>
          </a:pPr>
          <a:r>
            <a:rPr lang="en-US"/>
            <a:t>Leadership</a:t>
          </a:r>
        </a:p>
      </dgm:t>
    </dgm:pt>
    <dgm:pt modelId="{A378EE3C-47A1-40DC-8D3D-175C82117F56}" type="parTrans" cxnId="{901BDD93-04BC-431C-91FC-0AE4B31686BD}">
      <dgm:prSet/>
      <dgm:spPr/>
      <dgm:t>
        <a:bodyPr/>
        <a:lstStyle/>
        <a:p>
          <a:endParaRPr lang="en-US"/>
        </a:p>
      </dgm:t>
    </dgm:pt>
    <dgm:pt modelId="{4F0ED599-40E6-4C03-81B5-1E0C454540BC}" type="sibTrans" cxnId="{901BDD93-04BC-431C-91FC-0AE4B31686BD}">
      <dgm:prSet/>
      <dgm:spPr/>
      <dgm:t>
        <a:bodyPr/>
        <a:lstStyle/>
        <a:p>
          <a:endParaRPr lang="en-US"/>
        </a:p>
      </dgm:t>
    </dgm:pt>
    <dgm:pt modelId="{44DBBE13-BF11-4E77-B49B-584A5EABE595}">
      <dgm:prSet/>
      <dgm:spPr/>
      <dgm:t>
        <a:bodyPr/>
        <a:lstStyle/>
        <a:p>
          <a:pPr>
            <a:lnSpc>
              <a:spcPct val="100000"/>
            </a:lnSpc>
          </a:pPr>
          <a:r>
            <a:rPr lang="en-US"/>
            <a:t>Acquisitions </a:t>
          </a:r>
        </a:p>
      </dgm:t>
    </dgm:pt>
    <dgm:pt modelId="{9D83F149-A629-4E01-ABAF-6DFC48BFA60D}" type="parTrans" cxnId="{A4D09645-D7A9-493E-ABE3-5509064E6F55}">
      <dgm:prSet/>
      <dgm:spPr/>
      <dgm:t>
        <a:bodyPr/>
        <a:lstStyle/>
        <a:p>
          <a:endParaRPr lang="en-US"/>
        </a:p>
      </dgm:t>
    </dgm:pt>
    <dgm:pt modelId="{9BD86E53-E831-40FD-B1FA-7FAF9535CAFF}" type="sibTrans" cxnId="{A4D09645-D7A9-493E-ABE3-5509064E6F55}">
      <dgm:prSet/>
      <dgm:spPr/>
      <dgm:t>
        <a:bodyPr/>
        <a:lstStyle/>
        <a:p>
          <a:endParaRPr lang="en-US"/>
        </a:p>
      </dgm:t>
    </dgm:pt>
    <dgm:pt modelId="{04EE0139-9DF4-43EC-B956-4A3D737A815C}" type="pres">
      <dgm:prSet presAssocID="{E391FC2C-02D8-4D1B-BFA3-97E91A42628B}" presName="root" presStyleCnt="0">
        <dgm:presLayoutVars>
          <dgm:dir/>
          <dgm:resizeHandles val="exact"/>
        </dgm:presLayoutVars>
      </dgm:prSet>
      <dgm:spPr/>
    </dgm:pt>
    <dgm:pt modelId="{79503ECA-12DF-436C-9EF7-B026C1C4B910}" type="pres">
      <dgm:prSet presAssocID="{6A59D844-6BAB-434F-8826-3C71E3126E26}" presName="compNode" presStyleCnt="0"/>
      <dgm:spPr/>
    </dgm:pt>
    <dgm:pt modelId="{01BE8D8E-4A55-4D91-93B2-82C3C461185B}" type="pres">
      <dgm:prSet presAssocID="{6A59D844-6BAB-434F-8826-3C71E3126E26}" presName="bgRect" presStyleLbl="bgShp" presStyleIdx="0" presStyleCnt="4"/>
      <dgm:spPr/>
    </dgm:pt>
    <dgm:pt modelId="{31BC03E5-C683-4B9F-9AF8-FEBE5C9621D2}" type="pres">
      <dgm:prSet presAssocID="{6A59D844-6BAB-434F-8826-3C71E3126E2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sign"/>
        </a:ext>
      </dgm:extLst>
    </dgm:pt>
    <dgm:pt modelId="{722229EF-AC7A-4538-AAF9-F8839ACA8404}" type="pres">
      <dgm:prSet presAssocID="{6A59D844-6BAB-434F-8826-3C71E3126E26}" presName="spaceRect" presStyleCnt="0"/>
      <dgm:spPr/>
    </dgm:pt>
    <dgm:pt modelId="{5A25B647-CDC3-4211-8752-554B781D77A9}" type="pres">
      <dgm:prSet presAssocID="{6A59D844-6BAB-434F-8826-3C71E3126E26}" presName="parTx" presStyleLbl="revTx" presStyleIdx="0" presStyleCnt="4">
        <dgm:presLayoutVars>
          <dgm:chMax val="0"/>
          <dgm:chPref val="0"/>
        </dgm:presLayoutVars>
      </dgm:prSet>
      <dgm:spPr/>
    </dgm:pt>
    <dgm:pt modelId="{9377448B-70EC-4CB1-854E-4F1D2E780E12}" type="pres">
      <dgm:prSet presAssocID="{C76EDD49-D256-40F3-9BBA-FD5FD7A6A111}" presName="sibTrans" presStyleCnt="0"/>
      <dgm:spPr/>
    </dgm:pt>
    <dgm:pt modelId="{2101DBCB-522F-45AB-9845-3CC56FF39291}" type="pres">
      <dgm:prSet presAssocID="{1DA98465-B9B9-4086-BE1B-F5F7933459B7}" presName="compNode" presStyleCnt="0"/>
      <dgm:spPr/>
    </dgm:pt>
    <dgm:pt modelId="{E17D7818-4725-4DE3-862C-F0952014A7A4}" type="pres">
      <dgm:prSet presAssocID="{1DA98465-B9B9-4086-BE1B-F5F7933459B7}" presName="bgRect" presStyleLbl="bgShp" presStyleIdx="1" presStyleCnt="4"/>
      <dgm:spPr/>
    </dgm:pt>
    <dgm:pt modelId="{49F699EA-3445-424E-B98B-A5921C9091D4}" type="pres">
      <dgm:prSet presAssocID="{1DA98465-B9B9-4086-BE1B-F5F7933459B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tOutline"/>
        </a:ext>
      </dgm:extLst>
    </dgm:pt>
    <dgm:pt modelId="{95D6C8A2-0B77-452B-8BB7-74ACE1E207BA}" type="pres">
      <dgm:prSet presAssocID="{1DA98465-B9B9-4086-BE1B-F5F7933459B7}" presName="spaceRect" presStyleCnt="0"/>
      <dgm:spPr/>
    </dgm:pt>
    <dgm:pt modelId="{0FA36ACB-434C-4A66-8F56-C3401AFBB74F}" type="pres">
      <dgm:prSet presAssocID="{1DA98465-B9B9-4086-BE1B-F5F7933459B7}" presName="parTx" presStyleLbl="revTx" presStyleIdx="1" presStyleCnt="4">
        <dgm:presLayoutVars>
          <dgm:chMax val="0"/>
          <dgm:chPref val="0"/>
        </dgm:presLayoutVars>
      </dgm:prSet>
      <dgm:spPr/>
    </dgm:pt>
    <dgm:pt modelId="{86D47176-C5C7-49AB-A8A0-BDD994BF039E}" type="pres">
      <dgm:prSet presAssocID="{A221B70C-E018-40D5-B04D-E7DD01DA76FF}" presName="sibTrans" presStyleCnt="0"/>
      <dgm:spPr/>
    </dgm:pt>
    <dgm:pt modelId="{9722F628-BE0A-4D20-A77A-D3AED325E9A8}" type="pres">
      <dgm:prSet presAssocID="{ACF6A675-97B8-422B-AB7F-0FF17ECDA4B0}" presName="compNode" presStyleCnt="0"/>
      <dgm:spPr/>
    </dgm:pt>
    <dgm:pt modelId="{05627714-56A6-4E29-873B-1151E2523603}" type="pres">
      <dgm:prSet presAssocID="{ACF6A675-97B8-422B-AB7F-0FF17ECDA4B0}" presName="bgRect" presStyleLbl="bgShp" presStyleIdx="2" presStyleCnt="4"/>
      <dgm:spPr/>
    </dgm:pt>
    <dgm:pt modelId="{BBC23E42-92E0-4D44-BA70-CE91248C70A9}" type="pres">
      <dgm:prSet presAssocID="{ACF6A675-97B8-422B-AB7F-0FF17ECDA4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rtyLeader"/>
        </a:ext>
      </dgm:extLst>
    </dgm:pt>
    <dgm:pt modelId="{F272F357-94F1-4B3B-8365-0EA511FE544C}" type="pres">
      <dgm:prSet presAssocID="{ACF6A675-97B8-422B-AB7F-0FF17ECDA4B0}" presName="spaceRect" presStyleCnt="0"/>
      <dgm:spPr/>
    </dgm:pt>
    <dgm:pt modelId="{A03791A4-E377-451A-999F-F518599F4237}" type="pres">
      <dgm:prSet presAssocID="{ACF6A675-97B8-422B-AB7F-0FF17ECDA4B0}" presName="parTx" presStyleLbl="revTx" presStyleIdx="2" presStyleCnt="4">
        <dgm:presLayoutVars>
          <dgm:chMax val="0"/>
          <dgm:chPref val="0"/>
        </dgm:presLayoutVars>
      </dgm:prSet>
      <dgm:spPr/>
    </dgm:pt>
    <dgm:pt modelId="{1CCABDF7-5E36-422E-9D58-5290C61262D7}" type="pres">
      <dgm:prSet presAssocID="{4F0ED599-40E6-4C03-81B5-1E0C454540BC}" presName="sibTrans" presStyleCnt="0"/>
      <dgm:spPr/>
    </dgm:pt>
    <dgm:pt modelId="{ED4EAECC-521D-4E24-B489-F83B0C001056}" type="pres">
      <dgm:prSet presAssocID="{44DBBE13-BF11-4E77-B49B-584A5EABE595}" presName="compNode" presStyleCnt="0"/>
      <dgm:spPr/>
    </dgm:pt>
    <dgm:pt modelId="{236DF752-C1A4-4954-836F-0E623A8FE5DB}" type="pres">
      <dgm:prSet presAssocID="{44DBBE13-BF11-4E77-B49B-584A5EABE595}" presName="bgRect" presStyleLbl="bgShp" presStyleIdx="3" presStyleCnt="4"/>
      <dgm:spPr/>
    </dgm:pt>
    <dgm:pt modelId="{85CB59FF-576B-4624-A85B-C213F086254D}" type="pres">
      <dgm:prSet presAssocID="{44DBBE13-BF11-4E77-B49B-584A5EABE59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ball2"/>
        </a:ext>
      </dgm:extLst>
    </dgm:pt>
    <dgm:pt modelId="{F8F7C6B9-19D8-4B32-9EA2-9A60A012867E}" type="pres">
      <dgm:prSet presAssocID="{44DBBE13-BF11-4E77-B49B-584A5EABE595}" presName="spaceRect" presStyleCnt="0"/>
      <dgm:spPr/>
    </dgm:pt>
    <dgm:pt modelId="{6C5497BB-4FED-4E6C-BE0D-4FF461F75695}" type="pres">
      <dgm:prSet presAssocID="{44DBBE13-BF11-4E77-B49B-584A5EABE595}" presName="parTx" presStyleLbl="revTx" presStyleIdx="3" presStyleCnt="4">
        <dgm:presLayoutVars>
          <dgm:chMax val="0"/>
          <dgm:chPref val="0"/>
        </dgm:presLayoutVars>
      </dgm:prSet>
      <dgm:spPr/>
    </dgm:pt>
  </dgm:ptLst>
  <dgm:cxnLst>
    <dgm:cxn modelId="{198AC10C-3C31-44FF-A160-19B62F394FEE}" srcId="{E391FC2C-02D8-4D1B-BFA3-97E91A42628B}" destId="{1DA98465-B9B9-4086-BE1B-F5F7933459B7}" srcOrd="1" destOrd="0" parTransId="{FC54C3EA-88DB-4D85-9785-7006169004BF}" sibTransId="{A221B70C-E018-40D5-B04D-E7DD01DA76FF}"/>
    <dgm:cxn modelId="{A4D09645-D7A9-493E-ABE3-5509064E6F55}" srcId="{E391FC2C-02D8-4D1B-BFA3-97E91A42628B}" destId="{44DBBE13-BF11-4E77-B49B-584A5EABE595}" srcOrd="3" destOrd="0" parTransId="{9D83F149-A629-4E01-ABAF-6DFC48BFA60D}" sibTransId="{9BD86E53-E831-40FD-B1FA-7FAF9535CAFF}"/>
    <dgm:cxn modelId="{4C125747-F605-4878-A429-7AD3A0516398}" type="presOf" srcId="{44DBBE13-BF11-4E77-B49B-584A5EABE595}" destId="{6C5497BB-4FED-4E6C-BE0D-4FF461F75695}" srcOrd="0" destOrd="0" presId="urn:microsoft.com/office/officeart/2018/2/layout/IconVerticalSolidList"/>
    <dgm:cxn modelId="{B4F67F68-7AFD-4BBC-9CE6-318ABD12741C}" type="presOf" srcId="{6A59D844-6BAB-434F-8826-3C71E3126E26}" destId="{5A25B647-CDC3-4211-8752-554B781D77A9}" srcOrd="0" destOrd="0" presId="urn:microsoft.com/office/officeart/2018/2/layout/IconVerticalSolidList"/>
    <dgm:cxn modelId="{E74ADA78-F450-48B3-85BE-C87B743096FF}" srcId="{E391FC2C-02D8-4D1B-BFA3-97E91A42628B}" destId="{6A59D844-6BAB-434F-8826-3C71E3126E26}" srcOrd="0" destOrd="0" parTransId="{1C5DC14A-1598-4C08-9F5E-8788597AAEDB}" sibTransId="{C76EDD49-D256-40F3-9BBA-FD5FD7A6A111}"/>
    <dgm:cxn modelId="{37AACA92-05E2-44A1-BDB0-3283102962C4}" type="presOf" srcId="{ACF6A675-97B8-422B-AB7F-0FF17ECDA4B0}" destId="{A03791A4-E377-451A-999F-F518599F4237}" srcOrd="0" destOrd="0" presId="urn:microsoft.com/office/officeart/2018/2/layout/IconVerticalSolidList"/>
    <dgm:cxn modelId="{901BDD93-04BC-431C-91FC-0AE4B31686BD}" srcId="{E391FC2C-02D8-4D1B-BFA3-97E91A42628B}" destId="{ACF6A675-97B8-422B-AB7F-0FF17ECDA4B0}" srcOrd="2" destOrd="0" parTransId="{A378EE3C-47A1-40DC-8D3D-175C82117F56}" sibTransId="{4F0ED599-40E6-4C03-81B5-1E0C454540BC}"/>
    <dgm:cxn modelId="{0DBC1FD0-1E73-4940-B437-363388B7F876}" type="presOf" srcId="{1DA98465-B9B9-4086-BE1B-F5F7933459B7}" destId="{0FA36ACB-434C-4A66-8F56-C3401AFBB74F}" srcOrd="0" destOrd="0" presId="urn:microsoft.com/office/officeart/2018/2/layout/IconVerticalSolidList"/>
    <dgm:cxn modelId="{954977E4-FE7A-4F4B-801A-7A03AEC85404}" type="presOf" srcId="{E391FC2C-02D8-4D1B-BFA3-97E91A42628B}" destId="{04EE0139-9DF4-43EC-B956-4A3D737A815C}" srcOrd="0" destOrd="0" presId="urn:microsoft.com/office/officeart/2018/2/layout/IconVerticalSolidList"/>
    <dgm:cxn modelId="{0DEB6060-AB6D-4BE9-AFD4-99A8DC7B54A8}" type="presParOf" srcId="{04EE0139-9DF4-43EC-B956-4A3D737A815C}" destId="{79503ECA-12DF-436C-9EF7-B026C1C4B910}" srcOrd="0" destOrd="0" presId="urn:microsoft.com/office/officeart/2018/2/layout/IconVerticalSolidList"/>
    <dgm:cxn modelId="{E914EC2B-2246-4472-90D1-A8A46E248D29}" type="presParOf" srcId="{79503ECA-12DF-436C-9EF7-B026C1C4B910}" destId="{01BE8D8E-4A55-4D91-93B2-82C3C461185B}" srcOrd="0" destOrd="0" presId="urn:microsoft.com/office/officeart/2018/2/layout/IconVerticalSolidList"/>
    <dgm:cxn modelId="{CDF7A952-6333-4AE5-BA35-28E3F6DCA0E1}" type="presParOf" srcId="{79503ECA-12DF-436C-9EF7-B026C1C4B910}" destId="{31BC03E5-C683-4B9F-9AF8-FEBE5C9621D2}" srcOrd="1" destOrd="0" presId="urn:microsoft.com/office/officeart/2018/2/layout/IconVerticalSolidList"/>
    <dgm:cxn modelId="{500FB6EC-BF40-4A78-A58A-456AA43CDEFA}" type="presParOf" srcId="{79503ECA-12DF-436C-9EF7-B026C1C4B910}" destId="{722229EF-AC7A-4538-AAF9-F8839ACA8404}" srcOrd="2" destOrd="0" presId="urn:microsoft.com/office/officeart/2018/2/layout/IconVerticalSolidList"/>
    <dgm:cxn modelId="{3F9CFF5A-8B74-441A-8E3D-48A922AE2F80}" type="presParOf" srcId="{79503ECA-12DF-436C-9EF7-B026C1C4B910}" destId="{5A25B647-CDC3-4211-8752-554B781D77A9}" srcOrd="3" destOrd="0" presId="urn:microsoft.com/office/officeart/2018/2/layout/IconVerticalSolidList"/>
    <dgm:cxn modelId="{A06F4370-419B-42A3-86CD-159DF28867AA}" type="presParOf" srcId="{04EE0139-9DF4-43EC-B956-4A3D737A815C}" destId="{9377448B-70EC-4CB1-854E-4F1D2E780E12}" srcOrd="1" destOrd="0" presId="urn:microsoft.com/office/officeart/2018/2/layout/IconVerticalSolidList"/>
    <dgm:cxn modelId="{87CBD3A4-7218-4B31-B325-388B0FB23C5C}" type="presParOf" srcId="{04EE0139-9DF4-43EC-B956-4A3D737A815C}" destId="{2101DBCB-522F-45AB-9845-3CC56FF39291}" srcOrd="2" destOrd="0" presId="urn:microsoft.com/office/officeart/2018/2/layout/IconVerticalSolidList"/>
    <dgm:cxn modelId="{128D12A3-489F-4DD9-9DB5-E9C4B40C55F7}" type="presParOf" srcId="{2101DBCB-522F-45AB-9845-3CC56FF39291}" destId="{E17D7818-4725-4DE3-862C-F0952014A7A4}" srcOrd="0" destOrd="0" presId="urn:microsoft.com/office/officeart/2018/2/layout/IconVerticalSolidList"/>
    <dgm:cxn modelId="{34BA4AF5-BCAC-44CD-9779-90EE39DBAC2B}" type="presParOf" srcId="{2101DBCB-522F-45AB-9845-3CC56FF39291}" destId="{49F699EA-3445-424E-B98B-A5921C9091D4}" srcOrd="1" destOrd="0" presId="urn:microsoft.com/office/officeart/2018/2/layout/IconVerticalSolidList"/>
    <dgm:cxn modelId="{F0172E6A-3BD5-48FE-861C-187A8A635656}" type="presParOf" srcId="{2101DBCB-522F-45AB-9845-3CC56FF39291}" destId="{95D6C8A2-0B77-452B-8BB7-74ACE1E207BA}" srcOrd="2" destOrd="0" presId="urn:microsoft.com/office/officeart/2018/2/layout/IconVerticalSolidList"/>
    <dgm:cxn modelId="{4784C373-267C-426E-80BD-E049FCCB0780}" type="presParOf" srcId="{2101DBCB-522F-45AB-9845-3CC56FF39291}" destId="{0FA36ACB-434C-4A66-8F56-C3401AFBB74F}" srcOrd="3" destOrd="0" presId="urn:microsoft.com/office/officeart/2018/2/layout/IconVerticalSolidList"/>
    <dgm:cxn modelId="{171C6EC6-A095-4A05-86A9-59AC8B26B2BE}" type="presParOf" srcId="{04EE0139-9DF4-43EC-B956-4A3D737A815C}" destId="{86D47176-C5C7-49AB-A8A0-BDD994BF039E}" srcOrd="3" destOrd="0" presId="urn:microsoft.com/office/officeart/2018/2/layout/IconVerticalSolidList"/>
    <dgm:cxn modelId="{6F900236-EDAC-468A-A6A4-5720AF0266C3}" type="presParOf" srcId="{04EE0139-9DF4-43EC-B956-4A3D737A815C}" destId="{9722F628-BE0A-4D20-A77A-D3AED325E9A8}" srcOrd="4" destOrd="0" presId="urn:microsoft.com/office/officeart/2018/2/layout/IconVerticalSolidList"/>
    <dgm:cxn modelId="{EF35C411-1A0A-407F-B0BC-69753711B894}" type="presParOf" srcId="{9722F628-BE0A-4D20-A77A-D3AED325E9A8}" destId="{05627714-56A6-4E29-873B-1151E2523603}" srcOrd="0" destOrd="0" presId="urn:microsoft.com/office/officeart/2018/2/layout/IconVerticalSolidList"/>
    <dgm:cxn modelId="{C84BA650-392B-4A42-AD38-C0B23840F8E0}" type="presParOf" srcId="{9722F628-BE0A-4D20-A77A-D3AED325E9A8}" destId="{BBC23E42-92E0-4D44-BA70-CE91248C70A9}" srcOrd="1" destOrd="0" presId="urn:microsoft.com/office/officeart/2018/2/layout/IconVerticalSolidList"/>
    <dgm:cxn modelId="{5EB2C687-120D-467F-A195-09F2BE995835}" type="presParOf" srcId="{9722F628-BE0A-4D20-A77A-D3AED325E9A8}" destId="{F272F357-94F1-4B3B-8365-0EA511FE544C}" srcOrd="2" destOrd="0" presId="urn:microsoft.com/office/officeart/2018/2/layout/IconVerticalSolidList"/>
    <dgm:cxn modelId="{F6F31C4E-0B68-476B-9E14-597E876239F4}" type="presParOf" srcId="{9722F628-BE0A-4D20-A77A-D3AED325E9A8}" destId="{A03791A4-E377-451A-999F-F518599F4237}" srcOrd="3" destOrd="0" presId="urn:microsoft.com/office/officeart/2018/2/layout/IconVerticalSolidList"/>
    <dgm:cxn modelId="{927D27C2-31D5-4408-AEAF-2BC46E068063}" type="presParOf" srcId="{04EE0139-9DF4-43EC-B956-4A3D737A815C}" destId="{1CCABDF7-5E36-422E-9D58-5290C61262D7}" srcOrd="5" destOrd="0" presId="urn:microsoft.com/office/officeart/2018/2/layout/IconVerticalSolidList"/>
    <dgm:cxn modelId="{A55E8E5D-49AC-4C3F-A92D-DE309E61A78C}" type="presParOf" srcId="{04EE0139-9DF4-43EC-B956-4A3D737A815C}" destId="{ED4EAECC-521D-4E24-B489-F83B0C001056}" srcOrd="6" destOrd="0" presId="urn:microsoft.com/office/officeart/2018/2/layout/IconVerticalSolidList"/>
    <dgm:cxn modelId="{42778C43-97B5-427D-97E4-C06E3CF8A95F}" type="presParOf" srcId="{ED4EAECC-521D-4E24-B489-F83B0C001056}" destId="{236DF752-C1A4-4954-836F-0E623A8FE5DB}" srcOrd="0" destOrd="0" presId="urn:microsoft.com/office/officeart/2018/2/layout/IconVerticalSolidList"/>
    <dgm:cxn modelId="{3AB875FC-C588-4002-85AE-88F5E9602A38}" type="presParOf" srcId="{ED4EAECC-521D-4E24-B489-F83B0C001056}" destId="{85CB59FF-576B-4624-A85B-C213F086254D}" srcOrd="1" destOrd="0" presId="urn:microsoft.com/office/officeart/2018/2/layout/IconVerticalSolidList"/>
    <dgm:cxn modelId="{B83F7B56-EF80-4B34-8C8E-4C8CDCF6F342}" type="presParOf" srcId="{ED4EAECC-521D-4E24-B489-F83B0C001056}" destId="{F8F7C6B9-19D8-4B32-9EA2-9A60A012867E}" srcOrd="2" destOrd="0" presId="urn:microsoft.com/office/officeart/2018/2/layout/IconVerticalSolidList"/>
    <dgm:cxn modelId="{E889CC70-3D27-4C73-BE73-7B4123B17A3B}" type="presParOf" srcId="{ED4EAECC-521D-4E24-B489-F83B0C001056}" destId="{6C5497BB-4FED-4E6C-BE0D-4FF461F756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7EEBE7-74E2-4FF1-8FD3-EE5521C6791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3B15295-DB01-4354-9016-D1866F5B6293}">
      <dgm:prSet/>
      <dgm:spPr/>
      <dgm:t>
        <a:bodyPr/>
        <a:lstStyle/>
        <a:p>
          <a:r>
            <a:rPr lang="en-CA"/>
            <a:t>The Company RIM started as a hardware company with many innovative products.</a:t>
          </a:r>
          <a:endParaRPr lang="en-US"/>
        </a:p>
      </dgm:t>
    </dgm:pt>
    <dgm:pt modelId="{A7BF266B-65E7-432A-9F72-1B69460A78FA}" type="parTrans" cxnId="{A9D43C32-43A3-4CE6-BDFF-000FD826F8F9}">
      <dgm:prSet/>
      <dgm:spPr/>
      <dgm:t>
        <a:bodyPr/>
        <a:lstStyle/>
        <a:p>
          <a:endParaRPr lang="en-US"/>
        </a:p>
      </dgm:t>
    </dgm:pt>
    <dgm:pt modelId="{2E3FC5FA-90B7-4794-932C-0BA360650BE5}" type="sibTrans" cxnId="{A9D43C32-43A3-4CE6-BDFF-000FD826F8F9}">
      <dgm:prSet/>
      <dgm:spPr/>
      <dgm:t>
        <a:bodyPr/>
        <a:lstStyle/>
        <a:p>
          <a:endParaRPr lang="en-US"/>
        </a:p>
      </dgm:t>
    </dgm:pt>
    <dgm:pt modelId="{1703E1CD-4A47-478D-9082-1CAC003F27CC}">
      <dgm:prSet/>
      <dgm:spPr/>
      <dgm:t>
        <a:bodyPr/>
        <a:lstStyle/>
        <a:p>
          <a:r>
            <a:rPr lang="en-CA"/>
            <a:t>In 1992, Mobitex and 1993 Mobitex Gateway. </a:t>
          </a:r>
          <a:endParaRPr lang="en-US"/>
        </a:p>
      </dgm:t>
    </dgm:pt>
    <dgm:pt modelId="{7C81C247-3285-46D9-80F1-1694A1642F94}" type="parTrans" cxnId="{5AA6F621-70F9-46D2-B515-408BCBC57B8C}">
      <dgm:prSet/>
      <dgm:spPr/>
      <dgm:t>
        <a:bodyPr/>
        <a:lstStyle/>
        <a:p>
          <a:endParaRPr lang="en-US"/>
        </a:p>
      </dgm:t>
    </dgm:pt>
    <dgm:pt modelId="{8CEB9B17-D643-4B28-B2E4-5541760D544D}" type="sibTrans" cxnId="{5AA6F621-70F9-46D2-B515-408BCBC57B8C}">
      <dgm:prSet/>
      <dgm:spPr/>
      <dgm:t>
        <a:bodyPr/>
        <a:lstStyle/>
        <a:p>
          <a:endParaRPr lang="en-US"/>
        </a:p>
      </dgm:t>
    </dgm:pt>
    <dgm:pt modelId="{623EFC78-B46F-4C68-B4BE-F51751F28367}">
      <dgm:prSet/>
      <dgm:spPr/>
      <dgm:t>
        <a:bodyPr/>
        <a:lstStyle/>
        <a:p>
          <a:r>
            <a:rPr lang="en-CA"/>
            <a:t>In 1995, the Canadian government  provided a 30 M Dollar investment and in 1996 it led to the inception of the iconic inter@activePager 900, the first two-way paging system hardware and software. </a:t>
          </a:r>
          <a:endParaRPr lang="en-US"/>
        </a:p>
      </dgm:t>
    </dgm:pt>
    <dgm:pt modelId="{8E0629F3-121A-4AC5-BE95-F2DD3F316921}" type="parTrans" cxnId="{E2420825-F1A1-40D2-9098-49CF4EF25755}">
      <dgm:prSet/>
      <dgm:spPr/>
      <dgm:t>
        <a:bodyPr/>
        <a:lstStyle/>
        <a:p>
          <a:endParaRPr lang="en-US"/>
        </a:p>
      </dgm:t>
    </dgm:pt>
    <dgm:pt modelId="{BE7175DE-2BDE-4F70-817F-B8382DA03EE9}" type="sibTrans" cxnId="{E2420825-F1A1-40D2-9098-49CF4EF25755}">
      <dgm:prSet/>
      <dgm:spPr/>
      <dgm:t>
        <a:bodyPr/>
        <a:lstStyle/>
        <a:p>
          <a:endParaRPr lang="en-US"/>
        </a:p>
      </dgm:t>
    </dgm:pt>
    <dgm:pt modelId="{EAE5D78B-1132-4D82-AEE5-5B376E1C464B}">
      <dgm:prSet/>
      <dgm:spPr/>
      <dgm:t>
        <a:bodyPr/>
        <a:lstStyle/>
        <a:p>
          <a:r>
            <a:rPr lang="en-CA"/>
            <a:t>In 1998, the company made an Initial Public offering at the Toronto stock exchange and was soon competing with Motorola.</a:t>
          </a:r>
          <a:endParaRPr lang="en-US"/>
        </a:p>
      </dgm:t>
    </dgm:pt>
    <dgm:pt modelId="{208B2E76-301A-4CD4-882C-D92F903B554E}" type="parTrans" cxnId="{250D53C9-9158-4E0B-BC7D-C5EACF4CBA7E}">
      <dgm:prSet/>
      <dgm:spPr/>
      <dgm:t>
        <a:bodyPr/>
        <a:lstStyle/>
        <a:p>
          <a:endParaRPr lang="en-US"/>
        </a:p>
      </dgm:t>
    </dgm:pt>
    <dgm:pt modelId="{DF8DBD68-A9FB-4C66-A491-F4085A8FD3C3}" type="sibTrans" cxnId="{250D53C9-9158-4E0B-BC7D-C5EACF4CBA7E}">
      <dgm:prSet/>
      <dgm:spPr/>
      <dgm:t>
        <a:bodyPr/>
        <a:lstStyle/>
        <a:p>
          <a:endParaRPr lang="en-US"/>
        </a:p>
      </dgm:t>
    </dgm:pt>
    <dgm:pt modelId="{A6F4C146-ED40-4D4C-AA9F-8039B846113E}">
      <dgm:prSet/>
      <dgm:spPr/>
      <dgm:t>
        <a:bodyPr/>
        <a:lstStyle/>
        <a:p>
          <a:r>
            <a:rPr lang="en-CA"/>
            <a:t>During fiscal 1999-2001, total assets declared in the RIM's balance sheet grew eight-fold due to massive capacity expansion.</a:t>
          </a:r>
          <a:endParaRPr lang="en-US"/>
        </a:p>
      </dgm:t>
    </dgm:pt>
    <dgm:pt modelId="{7C25B646-E8A0-4462-89F2-A54AA28575FA}" type="parTrans" cxnId="{50DCC67C-F4B8-48EA-9728-F36300E04DCB}">
      <dgm:prSet/>
      <dgm:spPr/>
      <dgm:t>
        <a:bodyPr/>
        <a:lstStyle/>
        <a:p>
          <a:endParaRPr lang="en-US"/>
        </a:p>
      </dgm:t>
    </dgm:pt>
    <dgm:pt modelId="{8D24ED39-FF34-431E-9B32-B81630B36E26}" type="sibTrans" cxnId="{50DCC67C-F4B8-48EA-9728-F36300E04DCB}">
      <dgm:prSet/>
      <dgm:spPr/>
      <dgm:t>
        <a:bodyPr/>
        <a:lstStyle/>
        <a:p>
          <a:endParaRPr lang="en-US"/>
        </a:p>
      </dgm:t>
    </dgm:pt>
    <dgm:pt modelId="{6F1330A1-C5BD-44EE-A2F2-9C63A20C72C2}">
      <dgm:prSet/>
      <dgm:spPr/>
      <dgm:t>
        <a:bodyPr/>
        <a:lstStyle/>
        <a:p>
          <a:r>
            <a:rPr lang="en-US"/>
            <a:t>In 2001, in the face of 9/11 catastrophe, RIM served as the leading secure telecommunications provider . </a:t>
          </a:r>
          <a:endParaRPr lang="en-CA"/>
        </a:p>
      </dgm:t>
    </dgm:pt>
    <dgm:pt modelId="{A7E16A8E-802E-4B04-9603-B19FBC0B76C2}" type="parTrans" cxnId="{12CEB4B4-F5D2-4CC6-8669-CD83DA8ACE5E}">
      <dgm:prSet/>
      <dgm:spPr/>
    </dgm:pt>
    <dgm:pt modelId="{A1A6D432-CA17-4D92-B909-F2A15AFEB8CF}" type="sibTrans" cxnId="{12CEB4B4-F5D2-4CC6-8669-CD83DA8ACE5E}">
      <dgm:prSet/>
      <dgm:spPr/>
    </dgm:pt>
    <dgm:pt modelId="{924D0EC5-3129-4429-868F-E571F5C9C608}" type="pres">
      <dgm:prSet presAssocID="{BE7EEBE7-74E2-4FF1-8FD3-EE5521C67916}" presName="linear" presStyleCnt="0">
        <dgm:presLayoutVars>
          <dgm:animLvl val="lvl"/>
          <dgm:resizeHandles val="exact"/>
        </dgm:presLayoutVars>
      </dgm:prSet>
      <dgm:spPr/>
    </dgm:pt>
    <dgm:pt modelId="{B8807C98-4FB2-464D-A667-4AEEE393C440}" type="pres">
      <dgm:prSet presAssocID="{E3B15295-DB01-4354-9016-D1866F5B6293}" presName="parentText" presStyleLbl="node1" presStyleIdx="0" presStyleCnt="6">
        <dgm:presLayoutVars>
          <dgm:chMax val="0"/>
          <dgm:bulletEnabled val="1"/>
        </dgm:presLayoutVars>
      </dgm:prSet>
      <dgm:spPr/>
    </dgm:pt>
    <dgm:pt modelId="{049943F0-20B4-4D2F-B8A8-6465D6D79E6C}" type="pres">
      <dgm:prSet presAssocID="{2E3FC5FA-90B7-4794-932C-0BA360650BE5}" presName="spacer" presStyleCnt="0"/>
      <dgm:spPr/>
    </dgm:pt>
    <dgm:pt modelId="{ADC9C315-D512-46B0-B617-88DB8E9B478A}" type="pres">
      <dgm:prSet presAssocID="{1703E1CD-4A47-478D-9082-1CAC003F27CC}" presName="parentText" presStyleLbl="node1" presStyleIdx="1" presStyleCnt="6">
        <dgm:presLayoutVars>
          <dgm:chMax val="0"/>
          <dgm:bulletEnabled val="1"/>
        </dgm:presLayoutVars>
      </dgm:prSet>
      <dgm:spPr/>
    </dgm:pt>
    <dgm:pt modelId="{F64571DA-46AA-4B83-B9E4-1340EA53B6B4}" type="pres">
      <dgm:prSet presAssocID="{8CEB9B17-D643-4B28-B2E4-5541760D544D}" presName="spacer" presStyleCnt="0"/>
      <dgm:spPr/>
    </dgm:pt>
    <dgm:pt modelId="{A573BA7A-09C8-482A-8548-86E130F54AF1}" type="pres">
      <dgm:prSet presAssocID="{623EFC78-B46F-4C68-B4BE-F51751F28367}" presName="parentText" presStyleLbl="node1" presStyleIdx="2" presStyleCnt="6">
        <dgm:presLayoutVars>
          <dgm:chMax val="0"/>
          <dgm:bulletEnabled val="1"/>
        </dgm:presLayoutVars>
      </dgm:prSet>
      <dgm:spPr/>
    </dgm:pt>
    <dgm:pt modelId="{FFFADBA4-93A2-42EF-B081-E92D51298389}" type="pres">
      <dgm:prSet presAssocID="{BE7175DE-2BDE-4F70-817F-B8382DA03EE9}" presName="spacer" presStyleCnt="0"/>
      <dgm:spPr/>
    </dgm:pt>
    <dgm:pt modelId="{1B91866B-DA8D-496E-B030-408243093999}" type="pres">
      <dgm:prSet presAssocID="{EAE5D78B-1132-4D82-AEE5-5B376E1C464B}" presName="parentText" presStyleLbl="node1" presStyleIdx="3" presStyleCnt="6">
        <dgm:presLayoutVars>
          <dgm:chMax val="0"/>
          <dgm:bulletEnabled val="1"/>
        </dgm:presLayoutVars>
      </dgm:prSet>
      <dgm:spPr/>
    </dgm:pt>
    <dgm:pt modelId="{63A521E6-7013-47EB-8D80-4C02E705A44F}" type="pres">
      <dgm:prSet presAssocID="{DF8DBD68-A9FB-4C66-A491-F4085A8FD3C3}" presName="spacer" presStyleCnt="0"/>
      <dgm:spPr/>
    </dgm:pt>
    <dgm:pt modelId="{59930367-9A22-4114-BDC2-C774191CC59E}" type="pres">
      <dgm:prSet presAssocID="{6F1330A1-C5BD-44EE-A2F2-9C63A20C72C2}" presName="parentText" presStyleLbl="node1" presStyleIdx="4" presStyleCnt="6">
        <dgm:presLayoutVars>
          <dgm:chMax val="0"/>
          <dgm:bulletEnabled val="1"/>
        </dgm:presLayoutVars>
      </dgm:prSet>
      <dgm:spPr/>
    </dgm:pt>
    <dgm:pt modelId="{EB6AEA0A-50BE-4736-9E6A-8D6E1109120E}" type="pres">
      <dgm:prSet presAssocID="{A1A6D432-CA17-4D92-B909-F2A15AFEB8CF}" presName="spacer" presStyleCnt="0"/>
      <dgm:spPr/>
    </dgm:pt>
    <dgm:pt modelId="{1F4DF017-B56C-4A1C-B7A7-151C173DB9C9}" type="pres">
      <dgm:prSet presAssocID="{A6F4C146-ED40-4D4C-AA9F-8039B846113E}" presName="parentText" presStyleLbl="node1" presStyleIdx="5" presStyleCnt="6">
        <dgm:presLayoutVars>
          <dgm:chMax val="0"/>
          <dgm:bulletEnabled val="1"/>
        </dgm:presLayoutVars>
      </dgm:prSet>
      <dgm:spPr/>
    </dgm:pt>
  </dgm:ptLst>
  <dgm:cxnLst>
    <dgm:cxn modelId="{5AA6F621-70F9-46D2-B515-408BCBC57B8C}" srcId="{BE7EEBE7-74E2-4FF1-8FD3-EE5521C67916}" destId="{1703E1CD-4A47-478D-9082-1CAC003F27CC}" srcOrd="1" destOrd="0" parTransId="{7C81C247-3285-46D9-80F1-1694A1642F94}" sibTransId="{8CEB9B17-D643-4B28-B2E4-5541760D544D}"/>
    <dgm:cxn modelId="{E2420825-F1A1-40D2-9098-49CF4EF25755}" srcId="{BE7EEBE7-74E2-4FF1-8FD3-EE5521C67916}" destId="{623EFC78-B46F-4C68-B4BE-F51751F28367}" srcOrd="2" destOrd="0" parTransId="{8E0629F3-121A-4AC5-BE95-F2DD3F316921}" sibTransId="{BE7175DE-2BDE-4F70-817F-B8382DA03EE9}"/>
    <dgm:cxn modelId="{56EEC125-30BD-4A50-95E5-FBF7180D7359}" type="presOf" srcId="{1703E1CD-4A47-478D-9082-1CAC003F27CC}" destId="{ADC9C315-D512-46B0-B617-88DB8E9B478A}" srcOrd="0" destOrd="0" presId="urn:microsoft.com/office/officeart/2005/8/layout/vList2"/>
    <dgm:cxn modelId="{A9D43C32-43A3-4CE6-BDFF-000FD826F8F9}" srcId="{BE7EEBE7-74E2-4FF1-8FD3-EE5521C67916}" destId="{E3B15295-DB01-4354-9016-D1866F5B6293}" srcOrd="0" destOrd="0" parTransId="{A7BF266B-65E7-432A-9F72-1B69460A78FA}" sibTransId="{2E3FC5FA-90B7-4794-932C-0BA360650BE5}"/>
    <dgm:cxn modelId="{59BA697C-6952-4A67-9D9B-11EF06AD2C9C}" type="presOf" srcId="{6F1330A1-C5BD-44EE-A2F2-9C63A20C72C2}" destId="{59930367-9A22-4114-BDC2-C774191CC59E}" srcOrd="0" destOrd="0" presId="urn:microsoft.com/office/officeart/2005/8/layout/vList2"/>
    <dgm:cxn modelId="{50DCC67C-F4B8-48EA-9728-F36300E04DCB}" srcId="{BE7EEBE7-74E2-4FF1-8FD3-EE5521C67916}" destId="{A6F4C146-ED40-4D4C-AA9F-8039B846113E}" srcOrd="5" destOrd="0" parTransId="{7C25B646-E8A0-4462-89F2-A54AA28575FA}" sibTransId="{8D24ED39-FF34-431E-9B32-B81630B36E26}"/>
    <dgm:cxn modelId="{B5196A85-4E1F-44E9-8E4B-199808BB88BB}" type="presOf" srcId="{BE7EEBE7-74E2-4FF1-8FD3-EE5521C67916}" destId="{924D0EC5-3129-4429-868F-E571F5C9C608}" srcOrd="0" destOrd="0" presId="urn:microsoft.com/office/officeart/2005/8/layout/vList2"/>
    <dgm:cxn modelId="{93CDC194-0D14-4B24-B4CA-99D7949D133F}" type="presOf" srcId="{EAE5D78B-1132-4D82-AEE5-5B376E1C464B}" destId="{1B91866B-DA8D-496E-B030-408243093999}" srcOrd="0" destOrd="0" presId="urn:microsoft.com/office/officeart/2005/8/layout/vList2"/>
    <dgm:cxn modelId="{7A776B9E-8307-42A7-8172-8924987DE1F3}" type="presOf" srcId="{623EFC78-B46F-4C68-B4BE-F51751F28367}" destId="{A573BA7A-09C8-482A-8548-86E130F54AF1}" srcOrd="0" destOrd="0" presId="urn:microsoft.com/office/officeart/2005/8/layout/vList2"/>
    <dgm:cxn modelId="{1A97ADAC-0889-425D-947F-4BF9F290D797}" type="presOf" srcId="{E3B15295-DB01-4354-9016-D1866F5B6293}" destId="{B8807C98-4FB2-464D-A667-4AEEE393C440}" srcOrd="0" destOrd="0" presId="urn:microsoft.com/office/officeart/2005/8/layout/vList2"/>
    <dgm:cxn modelId="{12CEB4B4-F5D2-4CC6-8669-CD83DA8ACE5E}" srcId="{BE7EEBE7-74E2-4FF1-8FD3-EE5521C67916}" destId="{6F1330A1-C5BD-44EE-A2F2-9C63A20C72C2}" srcOrd="4" destOrd="0" parTransId="{A7E16A8E-802E-4B04-9603-B19FBC0B76C2}" sibTransId="{A1A6D432-CA17-4D92-B909-F2A15AFEB8CF}"/>
    <dgm:cxn modelId="{250D53C9-9158-4E0B-BC7D-C5EACF4CBA7E}" srcId="{BE7EEBE7-74E2-4FF1-8FD3-EE5521C67916}" destId="{EAE5D78B-1132-4D82-AEE5-5B376E1C464B}" srcOrd="3" destOrd="0" parTransId="{208B2E76-301A-4CD4-882C-D92F903B554E}" sibTransId="{DF8DBD68-A9FB-4C66-A491-F4085A8FD3C3}"/>
    <dgm:cxn modelId="{1A39D4E0-C6AC-4D22-9C5C-08F07E16219F}" type="presOf" srcId="{A6F4C146-ED40-4D4C-AA9F-8039B846113E}" destId="{1F4DF017-B56C-4A1C-B7A7-151C173DB9C9}" srcOrd="0" destOrd="0" presId="urn:microsoft.com/office/officeart/2005/8/layout/vList2"/>
    <dgm:cxn modelId="{AA1B0682-FEC2-46E1-A98D-C8D5202CD8E2}" type="presParOf" srcId="{924D0EC5-3129-4429-868F-E571F5C9C608}" destId="{B8807C98-4FB2-464D-A667-4AEEE393C440}" srcOrd="0" destOrd="0" presId="urn:microsoft.com/office/officeart/2005/8/layout/vList2"/>
    <dgm:cxn modelId="{12DE591B-7A11-4DE1-A307-21C8DF2FBC42}" type="presParOf" srcId="{924D0EC5-3129-4429-868F-E571F5C9C608}" destId="{049943F0-20B4-4D2F-B8A8-6465D6D79E6C}" srcOrd="1" destOrd="0" presId="urn:microsoft.com/office/officeart/2005/8/layout/vList2"/>
    <dgm:cxn modelId="{B8586D88-0DEC-4A78-99A2-2F4736E60A34}" type="presParOf" srcId="{924D0EC5-3129-4429-868F-E571F5C9C608}" destId="{ADC9C315-D512-46B0-B617-88DB8E9B478A}" srcOrd="2" destOrd="0" presId="urn:microsoft.com/office/officeart/2005/8/layout/vList2"/>
    <dgm:cxn modelId="{26748B9B-D42E-4BF3-B875-A4DC40F3751E}" type="presParOf" srcId="{924D0EC5-3129-4429-868F-E571F5C9C608}" destId="{F64571DA-46AA-4B83-B9E4-1340EA53B6B4}" srcOrd="3" destOrd="0" presId="urn:microsoft.com/office/officeart/2005/8/layout/vList2"/>
    <dgm:cxn modelId="{F691C8FF-D5F1-40CB-B2B6-8901A213D2BC}" type="presParOf" srcId="{924D0EC5-3129-4429-868F-E571F5C9C608}" destId="{A573BA7A-09C8-482A-8548-86E130F54AF1}" srcOrd="4" destOrd="0" presId="urn:microsoft.com/office/officeart/2005/8/layout/vList2"/>
    <dgm:cxn modelId="{4B1D7A2F-42F8-43D9-8C95-A9F5DE444F8F}" type="presParOf" srcId="{924D0EC5-3129-4429-868F-E571F5C9C608}" destId="{FFFADBA4-93A2-42EF-B081-E92D51298389}" srcOrd="5" destOrd="0" presId="urn:microsoft.com/office/officeart/2005/8/layout/vList2"/>
    <dgm:cxn modelId="{9DC52C8D-6418-4CF5-9580-99097041E66F}" type="presParOf" srcId="{924D0EC5-3129-4429-868F-E571F5C9C608}" destId="{1B91866B-DA8D-496E-B030-408243093999}" srcOrd="6" destOrd="0" presId="urn:microsoft.com/office/officeart/2005/8/layout/vList2"/>
    <dgm:cxn modelId="{E3C77A1E-5954-4348-AD87-5B354ABB0A40}" type="presParOf" srcId="{924D0EC5-3129-4429-868F-E571F5C9C608}" destId="{63A521E6-7013-47EB-8D80-4C02E705A44F}" srcOrd="7" destOrd="0" presId="urn:microsoft.com/office/officeart/2005/8/layout/vList2"/>
    <dgm:cxn modelId="{A6BF28E4-8A46-459F-9D1F-1EDF360AB2D7}" type="presParOf" srcId="{924D0EC5-3129-4429-868F-E571F5C9C608}" destId="{59930367-9A22-4114-BDC2-C774191CC59E}" srcOrd="8" destOrd="0" presId="urn:microsoft.com/office/officeart/2005/8/layout/vList2"/>
    <dgm:cxn modelId="{BBB468DA-DDA2-4E47-9398-FB19D5AC1C07}" type="presParOf" srcId="{924D0EC5-3129-4429-868F-E571F5C9C608}" destId="{EB6AEA0A-50BE-4736-9E6A-8D6E1109120E}" srcOrd="9" destOrd="0" presId="urn:microsoft.com/office/officeart/2005/8/layout/vList2"/>
    <dgm:cxn modelId="{9E0010C2-416F-4EB2-B7B3-007AEE4FFB73}" type="presParOf" srcId="{924D0EC5-3129-4429-868F-E571F5C9C608}" destId="{1F4DF017-B56C-4A1C-B7A7-151C173DB9C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E8D8E-4A55-4D91-93B2-82C3C461185B}">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C03E5-C683-4B9F-9AF8-FEBE5C9621D2}">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25B647-CDC3-4211-8752-554B781D77A9}">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Products Strategy</a:t>
          </a:r>
        </a:p>
      </dsp:txBody>
      <dsp:txXfrm>
        <a:off x="1429899" y="2442"/>
        <a:ext cx="5083704" cy="1238008"/>
      </dsp:txXfrm>
    </dsp:sp>
    <dsp:sp modelId="{E17D7818-4725-4DE3-862C-F0952014A7A4}">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699EA-3445-424E-B98B-A5921C9091D4}">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A36ACB-434C-4A66-8F56-C3401AFBB74F}">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OS Transitions </a:t>
          </a:r>
        </a:p>
      </dsp:txBody>
      <dsp:txXfrm>
        <a:off x="1429899" y="1549953"/>
        <a:ext cx="5083704" cy="1238008"/>
      </dsp:txXfrm>
    </dsp:sp>
    <dsp:sp modelId="{05627714-56A6-4E29-873B-1151E2523603}">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23E42-92E0-4D44-BA70-CE91248C70A9}">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3791A4-E377-451A-999F-F518599F4237}">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Leadership</a:t>
          </a:r>
        </a:p>
      </dsp:txBody>
      <dsp:txXfrm>
        <a:off x="1429899" y="3097464"/>
        <a:ext cx="5083704" cy="1238008"/>
      </dsp:txXfrm>
    </dsp:sp>
    <dsp:sp modelId="{236DF752-C1A4-4954-836F-0E623A8FE5DB}">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CB59FF-576B-4624-A85B-C213F086254D}">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5497BB-4FED-4E6C-BE0D-4FF461F75695}">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Acquisitions </a:t>
          </a:r>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07C98-4FB2-464D-A667-4AEEE393C440}">
      <dsp:nvSpPr>
        <dsp:cNvPr id="0" name=""/>
        <dsp:cNvSpPr/>
      </dsp:nvSpPr>
      <dsp:spPr>
        <a:xfrm>
          <a:off x="0" y="142362"/>
          <a:ext cx="6513603" cy="8950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kern="1200"/>
            <a:t>The Company RIM started as a hardware company with many innovative products.</a:t>
          </a:r>
          <a:endParaRPr lang="en-US" sz="1600" kern="1200"/>
        </a:p>
      </dsp:txBody>
      <dsp:txXfrm>
        <a:off x="43693" y="186055"/>
        <a:ext cx="6426217" cy="807664"/>
      </dsp:txXfrm>
    </dsp:sp>
    <dsp:sp modelId="{ADC9C315-D512-46B0-B617-88DB8E9B478A}">
      <dsp:nvSpPr>
        <dsp:cNvPr id="0" name=""/>
        <dsp:cNvSpPr/>
      </dsp:nvSpPr>
      <dsp:spPr>
        <a:xfrm>
          <a:off x="0" y="1083492"/>
          <a:ext cx="6513603" cy="89505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kern="1200"/>
            <a:t>In 1992, Mobitex and 1993 Mobitex Gateway. </a:t>
          </a:r>
          <a:endParaRPr lang="en-US" sz="1600" kern="1200"/>
        </a:p>
      </dsp:txBody>
      <dsp:txXfrm>
        <a:off x="43693" y="1127185"/>
        <a:ext cx="6426217" cy="807664"/>
      </dsp:txXfrm>
    </dsp:sp>
    <dsp:sp modelId="{A573BA7A-09C8-482A-8548-86E130F54AF1}">
      <dsp:nvSpPr>
        <dsp:cNvPr id="0" name=""/>
        <dsp:cNvSpPr/>
      </dsp:nvSpPr>
      <dsp:spPr>
        <a:xfrm>
          <a:off x="0" y="2024622"/>
          <a:ext cx="6513603" cy="89505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kern="1200"/>
            <a:t>In 1995, the Canadian government  provided a 30 M Dollar investment and in 1996 it led to the inception of the iconic inter@activePager 900, the first two-way paging system hardware and software. </a:t>
          </a:r>
          <a:endParaRPr lang="en-US" sz="1600" kern="1200"/>
        </a:p>
      </dsp:txBody>
      <dsp:txXfrm>
        <a:off x="43693" y="2068315"/>
        <a:ext cx="6426217" cy="807664"/>
      </dsp:txXfrm>
    </dsp:sp>
    <dsp:sp modelId="{1B91866B-DA8D-496E-B030-408243093999}">
      <dsp:nvSpPr>
        <dsp:cNvPr id="0" name=""/>
        <dsp:cNvSpPr/>
      </dsp:nvSpPr>
      <dsp:spPr>
        <a:xfrm>
          <a:off x="0" y="2965752"/>
          <a:ext cx="6513603" cy="89505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kern="1200"/>
            <a:t>In 1998, the company made an Initial Public offering at the Toronto stock exchange and was soon competing with Motorola.</a:t>
          </a:r>
          <a:endParaRPr lang="en-US" sz="1600" kern="1200"/>
        </a:p>
      </dsp:txBody>
      <dsp:txXfrm>
        <a:off x="43693" y="3009445"/>
        <a:ext cx="6426217" cy="807664"/>
      </dsp:txXfrm>
    </dsp:sp>
    <dsp:sp modelId="{59930367-9A22-4114-BDC2-C774191CC59E}">
      <dsp:nvSpPr>
        <dsp:cNvPr id="0" name=""/>
        <dsp:cNvSpPr/>
      </dsp:nvSpPr>
      <dsp:spPr>
        <a:xfrm>
          <a:off x="0" y="3906883"/>
          <a:ext cx="6513603" cy="89505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In 2001, in the face of 9/11 catastrophe, RIM served as the leading secure telecommunications provider . </a:t>
          </a:r>
          <a:endParaRPr lang="en-CA" sz="1600" kern="1200"/>
        </a:p>
      </dsp:txBody>
      <dsp:txXfrm>
        <a:off x="43693" y="3950576"/>
        <a:ext cx="6426217" cy="807664"/>
      </dsp:txXfrm>
    </dsp:sp>
    <dsp:sp modelId="{1F4DF017-B56C-4A1C-B7A7-151C173DB9C9}">
      <dsp:nvSpPr>
        <dsp:cNvPr id="0" name=""/>
        <dsp:cNvSpPr/>
      </dsp:nvSpPr>
      <dsp:spPr>
        <a:xfrm>
          <a:off x="0" y="4848013"/>
          <a:ext cx="6513603" cy="8950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kern="1200"/>
            <a:t>During fiscal 1999-2001, total assets declared in the RIM's balance sheet grew eight-fold due to massive capacity expansion.</a:t>
          </a:r>
          <a:endParaRPr lang="en-US" sz="1600" kern="1200"/>
        </a:p>
      </dsp:txBody>
      <dsp:txXfrm>
        <a:off x="43693" y="4891706"/>
        <a:ext cx="6426217" cy="8076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D4BA0-2B86-DB4E-9A1B-8310D3B1E896}" type="datetimeFigureOut">
              <a:rPr lang="en-US" smtClean="0"/>
              <a:t>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22112-1E97-2C47-A712-1F3115DC29F6}" type="slidenum">
              <a:rPr lang="en-US" smtClean="0"/>
              <a:t>‹#›</a:t>
            </a:fld>
            <a:endParaRPr lang="en-US"/>
          </a:p>
        </p:txBody>
      </p:sp>
    </p:spTree>
    <p:extLst>
      <p:ext uri="{BB962C8B-B14F-4D97-AF65-F5344CB8AC3E}">
        <p14:creationId xmlns:p14="http://schemas.microsoft.com/office/powerpoint/2010/main" val="1401964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22112-1E97-2C47-A712-1F3115DC29F6}" type="slidenum">
              <a:rPr lang="en-US" smtClean="0"/>
              <a:t>29</a:t>
            </a:fld>
            <a:endParaRPr lang="en-US"/>
          </a:p>
        </p:txBody>
      </p:sp>
    </p:spTree>
    <p:extLst>
      <p:ext uri="{BB962C8B-B14F-4D97-AF65-F5344CB8AC3E}">
        <p14:creationId xmlns:p14="http://schemas.microsoft.com/office/powerpoint/2010/main" val="15990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22112-1E97-2C47-A712-1F3115DC29F6}" type="slidenum">
              <a:rPr lang="en-US" smtClean="0"/>
              <a:t>30</a:t>
            </a:fld>
            <a:endParaRPr lang="en-US"/>
          </a:p>
        </p:txBody>
      </p:sp>
    </p:spTree>
    <p:extLst>
      <p:ext uri="{BB962C8B-B14F-4D97-AF65-F5344CB8AC3E}">
        <p14:creationId xmlns:p14="http://schemas.microsoft.com/office/powerpoint/2010/main" val="7068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22112-1E97-2C47-A712-1F3115DC29F6}" type="slidenum">
              <a:rPr lang="en-US" smtClean="0"/>
              <a:t>31</a:t>
            </a:fld>
            <a:endParaRPr lang="en-US"/>
          </a:p>
        </p:txBody>
      </p:sp>
    </p:spTree>
    <p:extLst>
      <p:ext uri="{BB962C8B-B14F-4D97-AF65-F5344CB8AC3E}">
        <p14:creationId xmlns:p14="http://schemas.microsoft.com/office/powerpoint/2010/main" val="4294345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22112-1E97-2C47-A712-1F3115DC29F6}" type="slidenum">
              <a:rPr lang="en-US" smtClean="0"/>
              <a:t>32</a:t>
            </a:fld>
            <a:endParaRPr lang="en-US"/>
          </a:p>
        </p:txBody>
      </p:sp>
    </p:spTree>
    <p:extLst>
      <p:ext uri="{BB962C8B-B14F-4D97-AF65-F5344CB8AC3E}">
        <p14:creationId xmlns:p14="http://schemas.microsoft.com/office/powerpoint/2010/main" val="1967237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22112-1E97-2C47-A712-1F3115DC29F6}" type="slidenum">
              <a:rPr lang="en-US" smtClean="0"/>
              <a:t>33</a:t>
            </a:fld>
            <a:endParaRPr lang="en-US"/>
          </a:p>
        </p:txBody>
      </p:sp>
    </p:spTree>
    <p:extLst>
      <p:ext uri="{BB962C8B-B14F-4D97-AF65-F5344CB8AC3E}">
        <p14:creationId xmlns:p14="http://schemas.microsoft.com/office/powerpoint/2010/main" val="2164504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D50E-9828-4244-9BD2-1DA02C68F5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09674BA-3A80-41AF-8FE9-926752659A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C097976-1BB7-4249-9ECC-17D88DAF6503}"/>
              </a:ext>
            </a:extLst>
          </p:cNvPr>
          <p:cNvSpPr>
            <a:spLocks noGrp="1"/>
          </p:cNvSpPr>
          <p:nvPr>
            <p:ph type="dt" sz="half" idx="10"/>
          </p:nvPr>
        </p:nvSpPr>
        <p:spPr/>
        <p:txBody>
          <a:bodyPr/>
          <a:lstStyle/>
          <a:p>
            <a:fld id="{07446050-4639-4659-B6D4-2FDA10013F7F}" type="datetimeFigureOut">
              <a:rPr lang="en-CA" smtClean="0"/>
              <a:t>2020-02-22</a:t>
            </a:fld>
            <a:endParaRPr lang="en-CA"/>
          </a:p>
        </p:txBody>
      </p:sp>
      <p:sp>
        <p:nvSpPr>
          <p:cNvPr id="5" name="Footer Placeholder 4">
            <a:extLst>
              <a:ext uri="{FF2B5EF4-FFF2-40B4-BE49-F238E27FC236}">
                <a16:creationId xmlns:a16="http://schemas.microsoft.com/office/drawing/2014/main" id="{3D13969C-2EA0-4A1C-ABD3-CC1F9094B23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00C58D4-0BDA-44BC-9241-2D7DBDADCDE9}"/>
              </a:ext>
            </a:extLst>
          </p:cNvPr>
          <p:cNvSpPr>
            <a:spLocks noGrp="1"/>
          </p:cNvSpPr>
          <p:nvPr>
            <p:ph type="sldNum" sz="quarter" idx="12"/>
          </p:nvPr>
        </p:nvSpPr>
        <p:spPr/>
        <p:txBody>
          <a:bodyPr/>
          <a:lstStyle/>
          <a:p>
            <a:fld id="{0C3B6B6D-5167-4DA1-BFD2-A247227CCFB4}" type="slidenum">
              <a:rPr lang="en-CA" smtClean="0"/>
              <a:t>‹#›</a:t>
            </a:fld>
            <a:endParaRPr lang="en-CA"/>
          </a:p>
        </p:txBody>
      </p:sp>
    </p:spTree>
    <p:extLst>
      <p:ext uri="{BB962C8B-B14F-4D97-AF65-F5344CB8AC3E}">
        <p14:creationId xmlns:p14="http://schemas.microsoft.com/office/powerpoint/2010/main" val="3300712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7AB6-F770-4151-AEAC-3B0F564C5B0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9BD463B-167E-487D-9562-DCF9C5C3F1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F381943-6070-424E-89DC-9309CF297585}"/>
              </a:ext>
            </a:extLst>
          </p:cNvPr>
          <p:cNvSpPr>
            <a:spLocks noGrp="1"/>
          </p:cNvSpPr>
          <p:nvPr>
            <p:ph type="dt" sz="half" idx="10"/>
          </p:nvPr>
        </p:nvSpPr>
        <p:spPr/>
        <p:txBody>
          <a:bodyPr/>
          <a:lstStyle/>
          <a:p>
            <a:fld id="{07446050-4639-4659-B6D4-2FDA10013F7F}" type="datetimeFigureOut">
              <a:rPr lang="en-CA" smtClean="0"/>
              <a:t>2020-02-22</a:t>
            </a:fld>
            <a:endParaRPr lang="en-CA"/>
          </a:p>
        </p:txBody>
      </p:sp>
      <p:sp>
        <p:nvSpPr>
          <p:cNvPr id="5" name="Footer Placeholder 4">
            <a:extLst>
              <a:ext uri="{FF2B5EF4-FFF2-40B4-BE49-F238E27FC236}">
                <a16:creationId xmlns:a16="http://schemas.microsoft.com/office/drawing/2014/main" id="{185ACD7D-FC74-47C2-9552-FD1899ADAFD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EDACA4E-E492-41FD-A731-C0CE1F484524}"/>
              </a:ext>
            </a:extLst>
          </p:cNvPr>
          <p:cNvSpPr>
            <a:spLocks noGrp="1"/>
          </p:cNvSpPr>
          <p:nvPr>
            <p:ph type="sldNum" sz="quarter" idx="12"/>
          </p:nvPr>
        </p:nvSpPr>
        <p:spPr/>
        <p:txBody>
          <a:bodyPr/>
          <a:lstStyle/>
          <a:p>
            <a:fld id="{0C3B6B6D-5167-4DA1-BFD2-A247227CCFB4}" type="slidenum">
              <a:rPr lang="en-CA" smtClean="0"/>
              <a:t>‹#›</a:t>
            </a:fld>
            <a:endParaRPr lang="en-CA"/>
          </a:p>
        </p:txBody>
      </p:sp>
    </p:spTree>
    <p:extLst>
      <p:ext uri="{BB962C8B-B14F-4D97-AF65-F5344CB8AC3E}">
        <p14:creationId xmlns:p14="http://schemas.microsoft.com/office/powerpoint/2010/main" val="3440818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9CA4F6-962A-400E-81FD-069DE9FC8B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9B53DA3-8ADC-48C6-AC49-07933737A6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31C6B1C-F8CA-48B1-B073-E459191FD1C5}"/>
              </a:ext>
            </a:extLst>
          </p:cNvPr>
          <p:cNvSpPr>
            <a:spLocks noGrp="1"/>
          </p:cNvSpPr>
          <p:nvPr>
            <p:ph type="dt" sz="half" idx="10"/>
          </p:nvPr>
        </p:nvSpPr>
        <p:spPr/>
        <p:txBody>
          <a:bodyPr/>
          <a:lstStyle/>
          <a:p>
            <a:fld id="{07446050-4639-4659-B6D4-2FDA10013F7F}" type="datetimeFigureOut">
              <a:rPr lang="en-CA" smtClean="0"/>
              <a:t>2020-02-22</a:t>
            </a:fld>
            <a:endParaRPr lang="en-CA"/>
          </a:p>
        </p:txBody>
      </p:sp>
      <p:sp>
        <p:nvSpPr>
          <p:cNvPr id="5" name="Footer Placeholder 4">
            <a:extLst>
              <a:ext uri="{FF2B5EF4-FFF2-40B4-BE49-F238E27FC236}">
                <a16:creationId xmlns:a16="http://schemas.microsoft.com/office/drawing/2014/main" id="{D9DB5DAB-B20C-4D87-81AA-4B21DA4DFB1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7D39A0-0059-4365-88E3-1010FEE668D4}"/>
              </a:ext>
            </a:extLst>
          </p:cNvPr>
          <p:cNvSpPr>
            <a:spLocks noGrp="1"/>
          </p:cNvSpPr>
          <p:nvPr>
            <p:ph type="sldNum" sz="quarter" idx="12"/>
          </p:nvPr>
        </p:nvSpPr>
        <p:spPr/>
        <p:txBody>
          <a:bodyPr/>
          <a:lstStyle/>
          <a:p>
            <a:fld id="{0C3B6B6D-5167-4DA1-BFD2-A247227CCFB4}" type="slidenum">
              <a:rPr lang="en-CA" smtClean="0"/>
              <a:t>‹#›</a:t>
            </a:fld>
            <a:endParaRPr lang="en-CA"/>
          </a:p>
        </p:txBody>
      </p:sp>
    </p:spTree>
    <p:extLst>
      <p:ext uri="{BB962C8B-B14F-4D97-AF65-F5344CB8AC3E}">
        <p14:creationId xmlns:p14="http://schemas.microsoft.com/office/powerpoint/2010/main" val="3769199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F894-0986-4DA9-835B-F19E598945F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775EF7E-2F09-4CBC-8E46-CBDDE091B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E6C8D09-5CAF-4B85-92CE-ECC66CFAC728}"/>
              </a:ext>
            </a:extLst>
          </p:cNvPr>
          <p:cNvSpPr>
            <a:spLocks noGrp="1"/>
          </p:cNvSpPr>
          <p:nvPr>
            <p:ph type="dt" sz="half" idx="10"/>
          </p:nvPr>
        </p:nvSpPr>
        <p:spPr/>
        <p:txBody>
          <a:bodyPr/>
          <a:lstStyle/>
          <a:p>
            <a:fld id="{07446050-4639-4659-B6D4-2FDA10013F7F}" type="datetimeFigureOut">
              <a:rPr lang="en-CA" smtClean="0"/>
              <a:t>2020-02-22</a:t>
            </a:fld>
            <a:endParaRPr lang="en-CA"/>
          </a:p>
        </p:txBody>
      </p:sp>
      <p:sp>
        <p:nvSpPr>
          <p:cNvPr id="5" name="Footer Placeholder 4">
            <a:extLst>
              <a:ext uri="{FF2B5EF4-FFF2-40B4-BE49-F238E27FC236}">
                <a16:creationId xmlns:a16="http://schemas.microsoft.com/office/drawing/2014/main" id="{3A6E423E-4D6D-4D6B-A1B4-1270D8F7704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64E7178-455F-4285-BC9B-156FB8A11A50}"/>
              </a:ext>
            </a:extLst>
          </p:cNvPr>
          <p:cNvSpPr>
            <a:spLocks noGrp="1"/>
          </p:cNvSpPr>
          <p:nvPr>
            <p:ph type="sldNum" sz="quarter" idx="12"/>
          </p:nvPr>
        </p:nvSpPr>
        <p:spPr/>
        <p:txBody>
          <a:bodyPr/>
          <a:lstStyle/>
          <a:p>
            <a:fld id="{0C3B6B6D-5167-4DA1-BFD2-A247227CCFB4}" type="slidenum">
              <a:rPr lang="en-CA" smtClean="0"/>
              <a:t>‹#›</a:t>
            </a:fld>
            <a:endParaRPr lang="en-CA"/>
          </a:p>
        </p:txBody>
      </p:sp>
    </p:spTree>
    <p:extLst>
      <p:ext uri="{BB962C8B-B14F-4D97-AF65-F5344CB8AC3E}">
        <p14:creationId xmlns:p14="http://schemas.microsoft.com/office/powerpoint/2010/main" val="531526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053B-4B7F-4564-A7B6-B7CC7C7B0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0F72F82-ED91-4E2C-9D87-AC8C4A4FCF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C2D199-5BD4-4C66-9D7B-A8C5BD62DDE5}"/>
              </a:ext>
            </a:extLst>
          </p:cNvPr>
          <p:cNvSpPr>
            <a:spLocks noGrp="1"/>
          </p:cNvSpPr>
          <p:nvPr>
            <p:ph type="dt" sz="half" idx="10"/>
          </p:nvPr>
        </p:nvSpPr>
        <p:spPr/>
        <p:txBody>
          <a:bodyPr/>
          <a:lstStyle/>
          <a:p>
            <a:fld id="{07446050-4639-4659-B6D4-2FDA10013F7F}" type="datetimeFigureOut">
              <a:rPr lang="en-CA" smtClean="0"/>
              <a:t>2020-02-22</a:t>
            </a:fld>
            <a:endParaRPr lang="en-CA"/>
          </a:p>
        </p:txBody>
      </p:sp>
      <p:sp>
        <p:nvSpPr>
          <p:cNvPr id="5" name="Footer Placeholder 4">
            <a:extLst>
              <a:ext uri="{FF2B5EF4-FFF2-40B4-BE49-F238E27FC236}">
                <a16:creationId xmlns:a16="http://schemas.microsoft.com/office/drawing/2014/main" id="{DDF3A707-A7CB-496A-A75B-3F97E93C53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22BBBDC-BCE2-49EF-9193-182A68E1DE73}"/>
              </a:ext>
            </a:extLst>
          </p:cNvPr>
          <p:cNvSpPr>
            <a:spLocks noGrp="1"/>
          </p:cNvSpPr>
          <p:nvPr>
            <p:ph type="sldNum" sz="quarter" idx="12"/>
          </p:nvPr>
        </p:nvSpPr>
        <p:spPr/>
        <p:txBody>
          <a:bodyPr/>
          <a:lstStyle/>
          <a:p>
            <a:fld id="{0C3B6B6D-5167-4DA1-BFD2-A247227CCFB4}" type="slidenum">
              <a:rPr lang="en-CA" smtClean="0"/>
              <a:t>‹#›</a:t>
            </a:fld>
            <a:endParaRPr lang="en-CA"/>
          </a:p>
        </p:txBody>
      </p:sp>
    </p:spTree>
    <p:extLst>
      <p:ext uri="{BB962C8B-B14F-4D97-AF65-F5344CB8AC3E}">
        <p14:creationId xmlns:p14="http://schemas.microsoft.com/office/powerpoint/2010/main" val="243354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343D4-EA4E-4371-B89E-5154D0F6BA3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A60F877-F832-41DF-9BB9-D6E14524F9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C9BFD79-0E96-4FDA-B043-255C61626D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8419FA2-72E0-48FF-9107-75819ACFDF98}"/>
              </a:ext>
            </a:extLst>
          </p:cNvPr>
          <p:cNvSpPr>
            <a:spLocks noGrp="1"/>
          </p:cNvSpPr>
          <p:nvPr>
            <p:ph type="dt" sz="half" idx="10"/>
          </p:nvPr>
        </p:nvSpPr>
        <p:spPr/>
        <p:txBody>
          <a:bodyPr/>
          <a:lstStyle/>
          <a:p>
            <a:fld id="{07446050-4639-4659-B6D4-2FDA10013F7F}" type="datetimeFigureOut">
              <a:rPr lang="en-CA" smtClean="0"/>
              <a:t>2020-02-22</a:t>
            </a:fld>
            <a:endParaRPr lang="en-CA"/>
          </a:p>
        </p:txBody>
      </p:sp>
      <p:sp>
        <p:nvSpPr>
          <p:cNvPr id="6" name="Footer Placeholder 5">
            <a:extLst>
              <a:ext uri="{FF2B5EF4-FFF2-40B4-BE49-F238E27FC236}">
                <a16:creationId xmlns:a16="http://schemas.microsoft.com/office/drawing/2014/main" id="{1A637B3B-985D-49E6-A63B-2E1E4593119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0EA770B-707A-46C9-A924-9F60DCF5DE5A}"/>
              </a:ext>
            </a:extLst>
          </p:cNvPr>
          <p:cNvSpPr>
            <a:spLocks noGrp="1"/>
          </p:cNvSpPr>
          <p:nvPr>
            <p:ph type="sldNum" sz="quarter" idx="12"/>
          </p:nvPr>
        </p:nvSpPr>
        <p:spPr/>
        <p:txBody>
          <a:bodyPr/>
          <a:lstStyle/>
          <a:p>
            <a:fld id="{0C3B6B6D-5167-4DA1-BFD2-A247227CCFB4}" type="slidenum">
              <a:rPr lang="en-CA" smtClean="0"/>
              <a:t>‹#›</a:t>
            </a:fld>
            <a:endParaRPr lang="en-CA"/>
          </a:p>
        </p:txBody>
      </p:sp>
    </p:spTree>
    <p:extLst>
      <p:ext uri="{BB962C8B-B14F-4D97-AF65-F5344CB8AC3E}">
        <p14:creationId xmlns:p14="http://schemas.microsoft.com/office/powerpoint/2010/main" val="2116410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E839-BBBD-4674-B5DD-37C90FA17B1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54A868D-4DC4-4ABC-A08F-7D3A7158D5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553582-C69F-4992-9EE5-CDD73B24E3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6E0EFBE-BB25-487B-9A0B-671F96C372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23EB7D-5843-44F1-8270-BF8C62D8E2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78E2E04-836F-4A97-9CFA-AE5032E4153E}"/>
              </a:ext>
            </a:extLst>
          </p:cNvPr>
          <p:cNvSpPr>
            <a:spLocks noGrp="1"/>
          </p:cNvSpPr>
          <p:nvPr>
            <p:ph type="dt" sz="half" idx="10"/>
          </p:nvPr>
        </p:nvSpPr>
        <p:spPr/>
        <p:txBody>
          <a:bodyPr/>
          <a:lstStyle/>
          <a:p>
            <a:fld id="{07446050-4639-4659-B6D4-2FDA10013F7F}" type="datetimeFigureOut">
              <a:rPr lang="en-CA" smtClean="0"/>
              <a:t>2020-02-22</a:t>
            </a:fld>
            <a:endParaRPr lang="en-CA"/>
          </a:p>
        </p:txBody>
      </p:sp>
      <p:sp>
        <p:nvSpPr>
          <p:cNvPr id="8" name="Footer Placeholder 7">
            <a:extLst>
              <a:ext uri="{FF2B5EF4-FFF2-40B4-BE49-F238E27FC236}">
                <a16:creationId xmlns:a16="http://schemas.microsoft.com/office/drawing/2014/main" id="{87CC1E3A-C4AA-4ADF-B1B7-49005C3BCB2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AD65099-7A8C-4F14-B0A7-03244957A39F}"/>
              </a:ext>
            </a:extLst>
          </p:cNvPr>
          <p:cNvSpPr>
            <a:spLocks noGrp="1"/>
          </p:cNvSpPr>
          <p:nvPr>
            <p:ph type="sldNum" sz="quarter" idx="12"/>
          </p:nvPr>
        </p:nvSpPr>
        <p:spPr/>
        <p:txBody>
          <a:bodyPr/>
          <a:lstStyle/>
          <a:p>
            <a:fld id="{0C3B6B6D-5167-4DA1-BFD2-A247227CCFB4}" type="slidenum">
              <a:rPr lang="en-CA" smtClean="0"/>
              <a:t>‹#›</a:t>
            </a:fld>
            <a:endParaRPr lang="en-CA"/>
          </a:p>
        </p:txBody>
      </p:sp>
    </p:spTree>
    <p:extLst>
      <p:ext uri="{BB962C8B-B14F-4D97-AF65-F5344CB8AC3E}">
        <p14:creationId xmlns:p14="http://schemas.microsoft.com/office/powerpoint/2010/main" val="2867789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33515-850C-44BB-B2C4-F537E5D770A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286C484-7699-449F-B498-FEBEB96A2383}"/>
              </a:ext>
            </a:extLst>
          </p:cNvPr>
          <p:cNvSpPr>
            <a:spLocks noGrp="1"/>
          </p:cNvSpPr>
          <p:nvPr>
            <p:ph type="dt" sz="half" idx="10"/>
          </p:nvPr>
        </p:nvSpPr>
        <p:spPr/>
        <p:txBody>
          <a:bodyPr/>
          <a:lstStyle/>
          <a:p>
            <a:fld id="{07446050-4639-4659-B6D4-2FDA10013F7F}" type="datetimeFigureOut">
              <a:rPr lang="en-CA" smtClean="0"/>
              <a:t>2020-02-22</a:t>
            </a:fld>
            <a:endParaRPr lang="en-CA"/>
          </a:p>
        </p:txBody>
      </p:sp>
      <p:sp>
        <p:nvSpPr>
          <p:cNvPr id="4" name="Footer Placeholder 3">
            <a:extLst>
              <a:ext uri="{FF2B5EF4-FFF2-40B4-BE49-F238E27FC236}">
                <a16:creationId xmlns:a16="http://schemas.microsoft.com/office/drawing/2014/main" id="{190133F8-178C-4616-925A-2F18F1E6EEF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D81ABC8-836C-4BEA-AEBB-98776E8D280F}"/>
              </a:ext>
            </a:extLst>
          </p:cNvPr>
          <p:cNvSpPr>
            <a:spLocks noGrp="1"/>
          </p:cNvSpPr>
          <p:nvPr>
            <p:ph type="sldNum" sz="quarter" idx="12"/>
          </p:nvPr>
        </p:nvSpPr>
        <p:spPr/>
        <p:txBody>
          <a:bodyPr/>
          <a:lstStyle/>
          <a:p>
            <a:fld id="{0C3B6B6D-5167-4DA1-BFD2-A247227CCFB4}" type="slidenum">
              <a:rPr lang="en-CA" smtClean="0"/>
              <a:t>‹#›</a:t>
            </a:fld>
            <a:endParaRPr lang="en-CA"/>
          </a:p>
        </p:txBody>
      </p:sp>
    </p:spTree>
    <p:extLst>
      <p:ext uri="{BB962C8B-B14F-4D97-AF65-F5344CB8AC3E}">
        <p14:creationId xmlns:p14="http://schemas.microsoft.com/office/powerpoint/2010/main" val="297703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3168F4-8960-4C74-96A0-818CDA3137D1}"/>
              </a:ext>
            </a:extLst>
          </p:cNvPr>
          <p:cNvSpPr>
            <a:spLocks noGrp="1"/>
          </p:cNvSpPr>
          <p:nvPr>
            <p:ph type="dt" sz="half" idx="10"/>
          </p:nvPr>
        </p:nvSpPr>
        <p:spPr/>
        <p:txBody>
          <a:bodyPr/>
          <a:lstStyle/>
          <a:p>
            <a:fld id="{07446050-4639-4659-B6D4-2FDA10013F7F}" type="datetimeFigureOut">
              <a:rPr lang="en-CA" smtClean="0"/>
              <a:t>2020-02-22</a:t>
            </a:fld>
            <a:endParaRPr lang="en-CA"/>
          </a:p>
        </p:txBody>
      </p:sp>
      <p:sp>
        <p:nvSpPr>
          <p:cNvPr id="3" name="Footer Placeholder 2">
            <a:extLst>
              <a:ext uri="{FF2B5EF4-FFF2-40B4-BE49-F238E27FC236}">
                <a16:creationId xmlns:a16="http://schemas.microsoft.com/office/drawing/2014/main" id="{61A2480B-2EE7-4A05-BCD9-16B9BBB891E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9EFE463-32AC-4A85-B5BC-184A858AD53A}"/>
              </a:ext>
            </a:extLst>
          </p:cNvPr>
          <p:cNvSpPr>
            <a:spLocks noGrp="1"/>
          </p:cNvSpPr>
          <p:nvPr>
            <p:ph type="sldNum" sz="quarter" idx="12"/>
          </p:nvPr>
        </p:nvSpPr>
        <p:spPr/>
        <p:txBody>
          <a:bodyPr/>
          <a:lstStyle/>
          <a:p>
            <a:fld id="{0C3B6B6D-5167-4DA1-BFD2-A247227CCFB4}" type="slidenum">
              <a:rPr lang="en-CA" smtClean="0"/>
              <a:t>‹#›</a:t>
            </a:fld>
            <a:endParaRPr lang="en-CA"/>
          </a:p>
        </p:txBody>
      </p:sp>
    </p:spTree>
    <p:extLst>
      <p:ext uri="{BB962C8B-B14F-4D97-AF65-F5344CB8AC3E}">
        <p14:creationId xmlns:p14="http://schemas.microsoft.com/office/powerpoint/2010/main" val="829986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4FE4F-1584-479A-8C7F-872DFEC23D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6D0D6AD-2340-481C-9C43-9866BBF1F4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0C6FA67-96FD-4C20-BF64-7C63B5DD0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8F7DD0-7A7A-4EAB-B0BD-FAD07768BD1E}"/>
              </a:ext>
            </a:extLst>
          </p:cNvPr>
          <p:cNvSpPr>
            <a:spLocks noGrp="1"/>
          </p:cNvSpPr>
          <p:nvPr>
            <p:ph type="dt" sz="half" idx="10"/>
          </p:nvPr>
        </p:nvSpPr>
        <p:spPr/>
        <p:txBody>
          <a:bodyPr/>
          <a:lstStyle/>
          <a:p>
            <a:fld id="{07446050-4639-4659-B6D4-2FDA10013F7F}" type="datetimeFigureOut">
              <a:rPr lang="en-CA" smtClean="0"/>
              <a:t>2020-02-22</a:t>
            </a:fld>
            <a:endParaRPr lang="en-CA"/>
          </a:p>
        </p:txBody>
      </p:sp>
      <p:sp>
        <p:nvSpPr>
          <p:cNvPr id="6" name="Footer Placeholder 5">
            <a:extLst>
              <a:ext uri="{FF2B5EF4-FFF2-40B4-BE49-F238E27FC236}">
                <a16:creationId xmlns:a16="http://schemas.microsoft.com/office/drawing/2014/main" id="{B9A1E701-641D-42AD-817A-8E661290362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A88C927-78AC-41AA-AA5E-0B837C0B983C}"/>
              </a:ext>
            </a:extLst>
          </p:cNvPr>
          <p:cNvSpPr>
            <a:spLocks noGrp="1"/>
          </p:cNvSpPr>
          <p:nvPr>
            <p:ph type="sldNum" sz="quarter" idx="12"/>
          </p:nvPr>
        </p:nvSpPr>
        <p:spPr/>
        <p:txBody>
          <a:bodyPr/>
          <a:lstStyle/>
          <a:p>
            <a:fld id="{0C3B6B6D-5167-4DA1-BFD2-A247227CCFB4}" type="slidenum">
              <a:rPr lang="en-CA" smtClean="0"/>
              <a:t>‹#›</a:t>
            </a:fld>
            <a:endParaRPr lang="en-CA"/>
          </a:p>
        </p:txBody>
      </p:sp>
    </p:spTree>
    <p:extLst>
      <p:ext uri="{BB962C8B-B14F-4D97-AF65-F5344CB8AC3E}">
        <p14:creationId xmlns:p14="http://schemas.microsoft.com/office/powerpoint/2010/main" val="3100277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EFBA6-648B-4B20-A753-C9970DF99B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A6E3DAB-CF83-469D-99D3-CAC1542B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F1A66FC-C21E-41EA-9002-397B1BB2B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398CF-A177-4BAE-AFBB-868BB8EBE10C}"/>
              </a:ext>
            </a:extLst>
          </p:cNvPr>
          <p:cNvSpPr>
            <a:spLocks noGrp="1"/>
          </p:cNvSpPr>
          <p:nvPr>
            <p:ph type="dt" sz="half" idx="10"/>
          </p:nvPr>
        </p:nvSpPr>
        <p:spPr/>
        <p:txBody>
          <a:bodyPr/>
          <a:lstStyle/>
          <a:p>
            <a:fld id="{07446050-4639-4659-B6D4-2FDA10013F7F}" type="datetimeFigureOut">
              <a:rPr lang="en-CA" smtClean="0"/>
              <a:t>2020-02-22</a:t>
            </a:fld>
            <a:endParaRPr lang="en-CA"/>
          </a:p>
        </p:txBody>
      </p:sp>
      <p:sp>
        <p:nvSpPr>
          <p:cNvPr id="6" name="Footer Placeholder 5">
            <a:extLst>
              <a:ext uri="{FF2B5EF4-FFF2-40B4-BE49-F238E27FC236}">
                <a16:creationId xmlns:a16="http://schemas.microsoft.com/office/drawing/2014/main" id="{2CE2543D-D5EF-4F7F-B8EE-651EAA25048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B29F55B-BED1-4B3E-B93C-11F709E54F71}"/>
              </a:ext>
            </a:extLst>
          </p:cNvPr>
          <p:cNvSpPr>
            <a:spLocks noGrp="1"/>
          </p:cNvSpPr>
          <p:nvPr>
            <p:ph type="sldNum" sz="quarter" idx="12"/>
          </p:nvPr>
        </p:nvSpPr>
        <p:spPr/>
        <p:txBody>
          <a:bodyPr/>
          <a:lstStyle/>
          <a:p>
            <a:fld id="{0C3B6B6D-5167-4DA1-BFD2-A247227CCFB4}" type="slidenum">
              <a:rPr lang="en-CA" smtClean="0"/>
              <a:t>‹#›</a:t>
            </a:fld>
            <a:endParaRPr lang="en-CA"/>
          </a:p>
        </p:txBody>
      </p:sp>
    </p:spTree>
    <p:extLst>
      <p:ext uri="{BB962C8B-B14F-4D97-AF65-F5344CB8AC3E}">
        <p14:creationId xmlns:p14="http://schemas.microsoft.com/office/powerpoint/2010/main" val="29237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CB660-9885-4E2A-BDDB-EC853A594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04B225D-39E5-4402-A21C-7F6100767E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823728-E3A4-4F78-990B-3D0D74E8B6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46050-4639-4659-B6D4-2FDA10013F7F}" type="datetimeFigureOut">
              <a:rPr lang="en-CA" smtClean="0"/>
              <a:t>2020-02-22</a:t>
            </a:fld>
            <a:endParaRPr lang="en-CA"/>
          </a:p>
        </p:txBody>
      </p:sp>
      <p:sp>
        <p:nvSpPr>
          <p:cNvPr id="5" name="Footer Placeholder 4">
            <a:extLst>
              <a:ext uri="{FF2B5EF4-FFF2-40B4-BE49-F238E27FC236}">
                <a16:creationId xmlns:a16="http://schemas.microsoft.com/office/drawing/2014/main" id="{5EDB7321-F2FD-42F4-BDAB-6F78B54FAD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9175FAC-F322-46CF-814E-7CBA5697A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B6B6D-5167-4DA1-BFD2-A247227CCFB4}" type="slidenum">
              <a:rPr lang="en-CA" smtClean="0"/>
              <a:t>‹#›</a:t>
            </a:fld>
            <a:endParaRPr lang="en-CA"/>
          </a:p>
        </p:txBody>
      </p:sp>
    </p:spTree>
    <p:extLst>
      <p:ext uri="{BB962C8B-B14F-4D97-AF65-F5344CB8AC3E}">
        <p14:creationId xmlns:p14="http://schemas.microsoft.com/office/powerpoint/2010/main" val="23868159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image" Target="../media/image45.jpg"/><Relationship Id="rId7" Type="http://schemas.openxmlformats.org/officeDocument/2006/relationships/image" Target="../media/image5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tiff"/><Relationship Id="rId9" Type="http://schemas.openxmlformats.org/officeDocument/2006/relationships/image" Target="../media/image54.tif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0.tiff"/><Relationship Id="rId5" Type="http://schemas.openxmlformats.org/officeDocument/2006/relationships/image" Target="../media/image59.tiff"/><Relationship Id="rId4" Type="http://schemas.openxmlformats.org/officeDocument/2006/relationships/image" Target="../media/image58.tiff"/></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42.jpg"/><Relationship Id="rId7" Type="http://schemas.openxmlformats.org/officeDocument/2006/relationships/image" Target="../media/image67.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6.tiff"/><Relationship Id="rId5" Type="http://schemas.openxmlformats.org/officeDocument/2006/relationships/image" Target="../media/image65.tiff"/><Relationship Id="rId4" Type="http://schemas.openxmlformats.org/officeDocument/2006/relationships/image" Target="../media/image64.tiff"/></Relationships>
</file>

<file path=ppt/slides/_rels/slide3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hart" Target="../charts/chart1.xml"/><Relationship Id="rId7"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AB7C925-7C94-4E21-8948-BED94708DF2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5462"/>
          <a:stretch/>
        </p:blipFill>
        <p:spPr>
          <a:xfrm>
            <a:off x="18130" y="1"/>
            <a:ext cx="12191980" cy="6857999"/>
          </a:xfrm>
          <a:prstGeom prst="rect">
            <a:avLst/>
          </a:prstGeom>
        </p:spPr>
      </p:pic>
      <p:sp>
        <p:nvSpPr>
          <p:cNvPr id="15" name="Title 1">
            <a:extLst>
              <a:ext uri="{FF2B5EF4-FFF2-40B4-BE49-F238E27FC236}">
                <a16:creationId xmlns:a16="http://schemas.microsoft.com/office/drawing/2014/main" id="{30E60B3A-ED17-46C8-9952-0D63E8D1C818}"/>
              </a:ext>
            </a:extLst>
          </p:cNvPr>
          <p:cNvSpPr>
            <a:spLocks noGrp="1"/>
          </p:cNvSpPr>
          <p:nvPr>
            <p:ph type="title"/>
          </p:nvPr>
        </p:nvSpPr>
        <p:spPr>
          <a:xfrm>
            <a:off x="-852319" y="1417553"/>
            <a:ext cx="9712568" cy="4726276"/>
          </a:xfrm>
        </p:spPr>
        <p:txBody>
          <a:bodyPr>
            <a:normAutofit/>
          </a:bodyPr>
          <a:lstStyle/>
          <a:p>
            <a:pPr algn="r"/>
            <a:r>
              <a:rPr lang="en-US" altLang="zh-CN" sz="6800">
                <a:solidFill>
                  <a:srgbClr val="FFFFFF"/>
                </a:solidFill>
                <a:latin typeface="+mn-lt"/>
              </a:rPr>
              <a:t>Save</a:t>
            </a:r>
            <a:r>
              <a:rPr lang="zh-CN" altLang="en-US" sz="6800">
                <a:solidFill>
                  <a:srgbClr val="FFFFFF"/>
                </a:solidFill>
                <a:latin typeface="+mn-lt"/>
              </a:rPr>
              <a:t> </a:t>
            </a:r>
            <a:r>
              <a:rPr lang="en-US" altLang="zh-CN" sz="6800">
                <a:solidFill>
                  <a:srgbClr val="FFFFFF"/>
                </a:solidFill>
                <a:latin typeface="+mn-lt"/>
              </a:rPr>
              <a:t>A</a:t>
            </a:r>
            <a:r>
              <a:rPr lang="zh-CN" altLang="en-US" sz="6800">
                <a:solidFill>
                  <a:srgbClr val="FFFFFF"/>
                </a:solidFill>
                <a:latin typeface="+mn-lt"/>
              </a:rPr>
              <a:t> </a:t>
            </a:r>
            <a:r>
              <a:rPr lang="en-US" altLang="zh-CN" sz="6800">
                <a:solidFill>
                  <a:srgbClr val="FFFFFF"/>
                </a:solidFill>
                <a:latin typeface="+mn-lt"/>
              </a:rPr>
              <a:t>Canadian</a:t>
            </a:r>
            <a:r>
              <a:rPr lang="zh-CN" altLang="en-US" sz="6800">
                <a:solidFill>
                  <a:srgbClr val="FFFFFF"/>
                </a:solidFill>
                <a:latin typeface="+mn-lt"/>
              </a:rPr>
              <a:t> </a:t>
            </a:r>
            <a:r>
              <a:rPr lang="en-US" altLang="zh-CN" sz="6800">
                <a:solidFill>
                  <a:srgbClr val="FFFFFF"/>
                </a:solidFill>
                <a:latin typeface="+mn-lt"/>
              </a:rPr>
              <a:t>Icon</a:t>
            </a:r>
            <a:endParaRPr lang="en-CA" sz="6800">
              <a:solidFill>
                <a:srgbClr val="FFFFFF"/>
              </a:solidFill>
              <a:latin typeface="+mn-lt"/>
            </a:endParaRPr>
          </a:p>
        </p:txBody>
      </p:sp>
      <p:sp>
        <p:nvSpPr>
          <p:cNvPr id="16" name="Content Placeholder 2">
            <a:extLst>
              <a:ext uri="{FF2B5EF4-FFF2-40B4-BE49-F238E27FC236}">
                <a16:creationId xmlns:a16="http://schemas.microsoft.com/office/drawing/2014/main" id="{404D8FDD-82CD-4360-A12C-FB263DDA7B14}"/>
              </a:ext>
            </a:extLst>
          </p:cNvPr>
          <p:cNvSpPr>
            <a:spLocks noGrp="1"/>
          </p:cNvSpPr>
          <p:nvPr>
            <p:ph idx="1"/>
          </p:nvPr>
        </p:nvSpPr>
        <p:spPr>
          <a:xfrm>
            <a:off x="2918616" y="2416361"/>
            <a:ext cx="5744685" cy="4726276"/>
          </a:xfrm>
        </p:spPr>
        <p:txBody>
          <a:bodyPr anchor="ctr">
            <a:normAutofit/>
          </a:bodyPr>
          <a:lstStyle/>
          <a:p>
            <a:pPr marL="0" indent="0" algn="r">
              <a:buNone/>
            </a:pPr>
            <a:r>
              <a:rPr lang="en-US" sz="4400">
                <a:solidFill>
                  <a:srgbClr val="FFFFFF"/>
                </a:solidFill>
              </a:rPr>
              <a:t>Group 2</a:t>
            </a:r>
            <a:endParaRPr lang="en-CA" sz="4400">
              <a:solidFill>
                <a:srgbClr val="FFFFFF"/>
              </a:solidFill>
            </a:endParaRPr>
          </a:p>
        </p:txBody>
      </p:sp>
    </p:spTree>
    <p:extLst>
      <p:ext uri="{BB962C8B-B14F-4D97-AF65-F5344CB8AC3E}">
        <p14:creationId xmlns:p14="http://schemas.microsoft.com/office/powerpoint/2010/main" val="30697488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05F15D-63CC-4ED8-8B3F-6016A248886C}"/>
              </a:ext>
            </a:extLst>
          </p:cNvPr>
          <p:cNvSpPr>
            <a:spLocks noGrp="1"/>
          </p:cNvSpPr>
          <p:nvPr>
            <p:ph type="title"/>
          </p:nvPr>
        </p:nvSpPr>
        <p:spPr>
          <a:xfrm>
            <a:off x="655320" y="365125"/>
            <a:ext cx="9013052" cy="1623312"/>
          </a:xfrm>
        </p:spPr>
        <p:txBody>
          <a:bodyPr anchor="b">
            <a:normAutofit/>
          </a:bodyPr>
          <a:lstStyle/>
          <a:p>
            <a:r>
              <a:rPr lang="en-US" sz="4000">
                <a:cs typeface="Calibri Light"/>
              </a:rPr>
              <a:t>Operating System Transitions </a:t>
            </a:r>
            <a:endParaRPr lang="en-US" sz="4000"/>
          </a:p>
        </p:txBody>
      </p:sp>
      <p:cxnSp>
        <p:nvCxnSpPr>
          <p:cNvPr id="6"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2E90BB-BF1D-4F28-BD59-D04B3512152C}"/>
              </a:ext>
            </a:extLst>
          </p:cNvPr>
          <p:cNvSpPr>
            <a:spLocks noGrp="1"/>
          </p:cNvSpPr>
          <p:nvPr>
            <p:ph idx="1"/>
          </p:nvPr>
        </p:nvSpPr>
        <p:spPr>
          <a:xfrm>
            <a:off x="655320" y="2644518"/>
            <a:ext cx="9013052" cy="3327251"/>
          </a:xfrm>
        </p:spPr>
        <p:txBody>
          <a:bodyPr vert="horz" lIns="91440" tIns="45720" rIns="91440" bIns="45720" rtlCol="0" anchor="t">
            <a:normAutofit/>
          </a:bodyPr>
          <a:lstStyle/>
          <a:p>
            <a:r>
              <a:rPr lang="en-US" sz="1400">
                <a:cs typeface="Calibri"/>
              </a:rPr>
              <a:t>Java based OS </a:t>
            </a:r>
          </a:p>
          <a:p>
            <a:pPr marL="0" indent="0">
              <a:buNone/>
            </a:pPr>
            <a:r>
              <a:rPr lang="en-US" sz="1400">
                <a:cs typeface="Calibri"/>
              </a:rPr>
              <a:t>This OS served very well for the low-powered devices and high security enterprises. However, as the needs of the mobile user changed the OS failed to adapt to mobile web-browsing, multimedia and  touch Screen interfaces.</a:t>
            </a:r>
          </a:p>
          <a:p>
            <a:pPr marL="0" indent="0">
              <a:buNone/>
            </a:pPr>
            <a:r>
              <a:rPr lang="en-US" sz="1400">
                <a:cs typeface="Calibri"/>
              </a:rPr>
              <a:t>To overcome, they aimed to tackle by building a new platform.</a:t>
            </a:r>
          </a:p>
          <a:p>
            <a:pPr marL="457200" indent="-457200"/>
            <a:r>
              <a:rPr lang="en-US" sz="1400">
                <a:cs typeface="Calibri"/>
              </a:rPr>
              <a:t>QNX platform </a:t>
            </a:r>
          </a:p>
          <a:p>
            <a:pPr marL="0" indent="0">
              <a:buNone/>
            </a:pPr>
            <a:r>
              <a:rPr lang="en-US" sz="1400">
                <a:cs typeface="Calibri"/>
              </a:rPr>
              <a:t>Launched in April 2011. Platform for BlackBerry tablet in order to compete with Apple iPad. Criticized however for having software errors, bad application selections and lack of native email, calendar and contacts. </a:t>
            </a:r>
          </a:p>
          <a:p>
            <a:pPr marL="0" indent="0">
              <a:buNone/>
            </a:pPr>
            <a:r>
              <a:rPr lang="en-US" sz="1400">
                <a:cs typeface="Calibri"/>
              </a:rPr>
              <a:t>Blackberry Leap is the latest and updated state of the art OS built on QNX.</a:t>
            </a:r>
          </a:p>
          <a:p>
            <a:pPr marL="457200" indent="-457200"/>
            <a:r>
              <a:rPr lang="en-US" sz="1400">
                <a:cs typeface="Calibri"/>
              </a:rPr>
              <a:t>Android </a:t>
            </a:r>
          </a:p>
          <a:p>
            <a:pPr marL="0" indent="0">
              <a:buNone/>
            </a:pPr>
            <a:r>
              <a:rPr lang="en-US" sz="1400">
                <a:cs typeface="Calibri"/>
              </a:rPr>
              <a:t>In order to focus on quicker revenue generation simultaneously the company made strategic partnerships with existing OS manufactures and launched first Android phone in 2015. BlackBerry android is almost stock android with tweaks to improve productivity.  BlackBerry </a:t>
            </a:r>
            <a:r>
              <a:rPr lang="en-US" sz="1400" err="1">
                <a:cs typeface="Calibri"/>
              </a:rPr>
              <a:t>Pirv</a:t>
            </a:r>
            <a:r>
              <a:rPr lang="en-US" sz="1400">
                <a:cs typeface="Calibri"/>
              </a:rPr>
              <a:t> was their most successful keyboard-slider phone.   </a:t>
            </a:r>
          </a:p>
          <a:p>
            <a:pPr marL="457200" indent="-457200"/>
            <a:endParaRPr lang="en-US" sz="1400">
              <a:cs typeface="Calibri"/>
            </a:endParaRPr>
          </a:p>
        </p:txBody>
      </p:sp>
    </p:spTree>
    <p:extLst>
      <p:ext uri="{BB962C8B-B14F-4D97-AF65-F5344CB8AC3E}">
        <p14:creationId xmlns:p14="http://schemas.microsoft.com/office/powerpoint/2010/main" val="173982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3212C-D781-4209-A286-48FA4D5BD8FA}"/>
              </a:ext>
            </a:extLst>
          </p:cNvPr>
          <p:cNvSpPr>
            <a:spLocks noGrp="1"/>
          </p:cNvSpPr>
          <p:nvPr>
            <p:ph type="title"/>
          </p:nvPr>
        </p:nvSpPr>
        <p:spPr>
          <a:xfrm>
            <a:off x="838200" y="631825"/>
            <a:ext cx="10515600" cy="1325563"/>
          </a:xfrm>
        </p:spPr>
        <p:txBody>
          <a:bodyPr>
            <a:normAutofit/>
          </a:bodyPr>
          <a:lstStyle/>
          <a:p>
            <a:r>
              <a:rPr lang="en-US">
                <a:cs typeface="Calibri Light"/>
              </a:rPr>
              <a:t>Leadership Transitions </a:t>
            </a:r>
            <a:endParaRPr lang="en-US"/>
          </a:p>
        </p:txBody>
      </p:sp>
      <p:sp>
        <p:nvSpPr>
          <p:cNvPr id="3" name="Content Placeholder 2">
            <a:extLst>
              <a:ext uri="{FF2B5EF4-FFF2-40B4-BE49-F238E27FC236}">
                <a16:creationId xmlns:a16="http://schemas.microsoft.com/office/drawing/2014/main" id="{02E5DA41-1974-415E-BA64-D8BBC3EA761D}"/>
              </a:ext>
            </a:extLst>
          </p:cNvPr>
          <p:cNvSpPr>
            <a:spLocks noGrp="1"/>
          </p:cNvSpPr>
          <p:nvPr>
            <p:ph idx="1"/>
          </p:nvPr>
        </p:nvSpPr>
        <p:spPr>
          <a:xfrm>
            <a:off x="838200" y="2057400"/>
            <a:ext cx="10515600" cy="3871762"/>
          </a:xfrm>
        </p:spPr>
        <p:txBody>
          <a:bodyPr vert="horz" lIns="91440" tIns="45720" rIns="91440" bIns="45720" rtlCol="0" anchor="t">
            <a:normAutofit/>
          </a:bodyPr>
          <a:lstStyle/>
          <a:p>
            <a:pPr lvl="1"/>
            <a:r>
              <a:rPr lang="en-US" sz="1800">
                <a:cs typeface="Calibri"/>
              </a:rPr>
              <a:t>The company had a dual- CEO structure wherein Mike Lazaridis oversaw technical functions whereas Jim Balsillie oversaw sales and marketing.</a:t>
            </a:r>
          </a:p>
          <a:p>
            <a:pPr marL="457200" lvl="1" indent="0">
              <a:buNone/>
            </a:pPr>
            <a:r>
              <a:rPr lang="en-US" sz="1800">
                <a:cs typeface="Calibri"/>
              </a:rPr>
              <a:t>It was touted by many as dysfunctional management structure and believed RIM acted as two companies. </a:t>
            </a:r>
          </a:p>
          <a:p>
            <a:pPr marL="457200" lvl="1" indent="0">
              <a:buNone/>
            </a:pPr>
            <a:r>
              <a:rPr lang="en-US" sz="1800">
                <a:cs typeface="Calibri"/>
              </a:rPr>
              <a:t>There were several rifts amongst the top hierarchy and the strain in relations reached their lowest in 2010. The surging sales caused heavy burden on manufacturing and that manifested itself in poor product quality. There was a complete breakdown of comminutions between the two CEO's and their reporting departments </a:t>
            </a:r>
          </a:p>
          <a:p>
            <a:pPr lvl="1"/>
            <a:r>
              <a:rPr lang="en-US" sz="1800">
                <a:cs typeface="Calibri"/>
              </a:rPr>
              <a:t>In 2012, RIM changed its management to a single executive with Thorsten </a:t>
            </a:r>
            <a:r>
              <a:rPr lang="en-US" sz="1800" err="1">
                <a:cs typeface="Calibri"/>
              </a:rPr>
              <a:t>Heins</a:t>
            </a:r>
            <a:r>
              <a:rPr lang="en-US" sz="1800">
                <a:cs typeface="Calibri"/>
              </a:rPr>
              <a:t> chosen as their successor. He made significant changes by binging in experts from different domains. He changed the focus of Blackberry from building products for everyone to building products with their prowess. </a:t>
            </a:r>
          </a:p>
          <a:p>
            <a:pPr lvl="1"/>
            <a:r>
              <a:rPr lang="en-US" sz="1800">
                <a:cs typeface="Calibri"/>
              </a:rPr>
              <a:t>Late in 2013, John S. </a:t>
            </a:r>
            <a:r>
              <a:rPr lang="en-US" sz="1800" err="1">
                <a:cs typeface="Calibri"/>
              </a:rPr>
              <a:t>chen</a:t>
            </a:r>
            <a:r>
              <a:rPr lang="en-US" sz="1800">
                <a:cs typeface="Calibri"/>
              </a:rPr>
              <a:t> took over the reigns from </a:t>
            </a:r>
            <a:r>
              <a:rPr lang="en-US" sz="1800" err="1">
                <a:cs typeface="Calibri"/>
              </a:rPr>
              <a:t>thorsten</a:t>
            </a:r>
            <a:r>
              <a:rPr lang="en-US" sz="1800">
                <a:cs typeface="Calibri"/>
              </a:rPr>
              <a:t> . He is endorsed as 'Turnaround CEO'. He changed the organization's focus to service and software.</a:t>
            </a:r>
            <a:endParaRPr lang="en-US" sz="1800"/>
          </a:p>
          <a:p>
            <a:pPr lvl="1"/>
            <a:endParaRPr lang="en-US" sz="1700">
              <a:cs typeface="Calibri"/>
            </a:endParaRPr>
          </a:p>
        </p:txBody>
      </p:sp>
    </p:spTree>
    <p:extLst>
      <p:ext uri="{BB962C8B-B14F-4D97-AF65-F5344CB8AC3E}">
        <p14:creationId xmlns:p14="http://schemas.microsoft.com/office/powerpoint/2010/main" val="3238829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2A17-9956-4B43-9DB6-F47EB596BDF7}"/>
              </a:ext>
            </a:extLst>
          </p:cNvPr>
          <p:cNvSpPr>
            <a:spLocks noGrp="1"/>
          </p:cNvSpPr>
          <p:nvPr>
            <p:ph type="title"/>
          </p:nvPr>
        </p:nvSpPr>
        <p:spPr>
          <a:xfrm>
            <a:off x="838200" y="365126"/>
            <a:ext cx="5340605" cy="1146176"/>
          </a:xfrm>
        </p:spPr>
        <p:txBody>
          <a:bodyPr>
            <a:normAutofit/>
          </a:bodyPr>
          <a:lstStyle/>
          <a:p>
            <a:r>
              <a:rPr lang="en-US">
                <a:cs typeface="Calibri Light"/>
              </a:rPr>
              <a:t>Market Cap</a:t>
            </a:r>
            <a:endParaRPr lang="en-US"/>
          </a:p>
        </p:txBody>
      </p:sp>
      <p:sp>
        <p:nvSpPr>
          <p:cNvPr id="17" name="Freeform: Shape 16">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8">
            <a:extLst>
              <a:ext uri="{FF2B5EF4-FFF2-40B4-BE49-F238E27FC236}">
                <a16:creationId xmlns:a16="http://schemas.microsoft.com/office/drawing/2014/main" id="{C54ABB8E-5BC2-44C1-AC99-D5EED7FEE429}"/>
              </a:ext>
            </a:extLst>
          </p:cNvPr>
          <p:cNvSpPr>
            <a:spLocks noGrp="1"/>
          </p:cNvSpPr>
          <p:nvPr>
            <p:ph idx="1"/>
          </p:nvPr>
        </p:nvSpPr>
        <p:spPr>
          <a:xfrm>
            <a:off x="838200" y="2173288"/>
            <a:ext cx="3603171" cy="3639684"/>
          </a:xfrm>
        </p:spPr>
        <p:txBody>
          <a:bodyPr vert="horz" lIns="91440" tIns="45720" rIns="91440" bIns="45720" rtlCol="0" anchor="ctr">
            <a:normAutofit/>
          </a:bodyPr>
          <a:lstStyle/>
          <a:p>
            <a:r>
              <a:rPr lang="en-US" sz="2000">
                <a:solidFill>
                  <a:srgbClr val="FFFFFF"/>
                </a:solidFill>
                <a:ea typeface="+mn-lt"/>
                <a:cs typeface="+mn-lt"/>
              </a:rPr>
              <a:t>Market capitalization refers to the total dollar market value of a company's shares.</a:t>
            </a:r>
          </a:p>
          <a:p>
            <a:r>
              <a:rPr lang="en-US" sz="2000">
                <a:solidFill>
                  <a:srgbClr val="FFFFFF"/>
                </a:solidFill>
                <a:ea typeface="+mn-lt"/>
                <a:cs typeface="+mn-lt"/>
              </a:rPr>
              <a:t>Calculated by multiplying a company's shares outstanding by the current market price of one share.</a:t>
            </a:r>
          </a:p>
          <a:p>
            <a:r>
              <a:rPr lang="en-US" sz="2000">
                <a:solidFill>
                  <a:srgbClr val="FFFFFF"/>
                </a:solidFill>
                <a:ea typeface="+mn-lt"/>
                <a:cs typeface="+mn-lt"/>
              </a:rPr>
              <a:t>The investment community uses this figure to determine a company's size, as opposed to sales figures.</a:t>
            </a:r>
          </a:p>
        </p:txBody>
      </p:sp>
      <p:pic>
        <p:nvPicPr>
          <p:cNvPr id="7" name="Picture 4" descr="A close up of a map&#10;&#10;Description generated with high confidence">
            <a:extLst>
              <a:ext uri="{FF2B5EF4-FFF2-40B4-BE49-F238E27FC236}">
                <a16:creationId xmlns:a16="http://schemas.microsoft.com/office/drawing/2014/main" id="{FD112E3E-0291-4964-85A5-F90949030D5B}"/>
              </a:ext>
            </a:extLst>
          </p:cNvPr>
          <p:cNvPicPr>
            <a:picLocks noChangeAspect="1"/>
          </p:cNvPicPr>
          <p:nvPr/>
        </p:nvPicPr>
        <p:blipFill>
          <a:blip r:embed="rId2"/>
          <a:stretch>
            <a:fillRect/>
          </a:stretch>
        </p:blipFill>
        <p:spPr>
          <a:xfrm>
            <a:off x="6266146" y="2173287"/>
            <a:ext cx="5004594" cy="400367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381960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3FA64E-40F2-40CF-8401-ED65CA4E3427}"/>
              </a:ext>
            </a:extLst>
          </p:cNvPr>
          <p:cNvSpPr>
            <a:spLocks noGrp="1"/>
          </p:cNvSpPr>
          <p:nvPr>
            <p:ph type="title"/>
          </p:nvPr>
        </p:nvSpPr>
        <p:spPr>
          <a:xfrm>
            <a:off x="838200" y="365125"/>
            <a:ext cx="10515600" cy="1325563"/>
          </a:xfrm>
        </p:spPr>
        <p:txBody>
          <a:bodyPr>
            <a:normAutofit/>
          </a:bodyPr>
          <a:lstStyle/>
          <a:p>
            <a:r>
              <a:rPr lang="en-US">
                <a:solidFill>
                  <a:schemeClr val="bg1">
                    <a:lumMod val="95000"/>
                    <a:lumOff val="5000"/>
                  </a:schemeClr>
                </a:solidFill>
                <a:cs typeface="Calibri Light"/>
              </a:rPr>
              <a:t>Acquisitions </a:t>
            </a:r>
          </a:p>
        </p:txBody>
      </p:sp>
      <p:sp>
        <p:nvSpPr>
          <p:cNvPr id="3" name="Content Placeholder 2">
            <a:extLst>
              <a:ext uri="{FF2B5EF4-FFF2-40B4-BE49-F238E27FC236}">
                <a16:creationId xmlns:a16="http://schemas.microsoft.com/office/drawing/2014/main" id="{CBFE553A-73B4-4A0B-8B37-D1D4E7B9044B}"/>
              </a:ext>
            </a:extLst>
          </p:cNvPr>
          <p:cNvSpPr>
            <a:spLocks noGrp="1"/>
          </p:cNvSpPr>
          <p:nvPr>
            <p:ph idx="1"/>
          </p:nvPr>
        </p:nvSpPr>
        <p:spPr>
          <a:xfrm>
            <a:off x="838200" y="2468189"/>
            <a:ext cx="10515600" cy="4065986"/>
          </a:xfrm>
        </p:spPr>
        <p:txBody>
          <a:bodyPr vert="horz" lIns="91440" tIns="45720" rIns="91440" bIns="45720" rtlCol="0" anchor="ctr">
            <a:noAutofit/>
          </a:bodyPr>
          <a:lstStyle/>
          <a:p>
            <a:r>
              <a:rPr lang="en-US" sz="1700">
                <a:ea typeface="+mn-lt"/>
                <a:cs typeface="+mn-lt"/>
              </a:rPr>
              <a:t>Through the years, particularly as the company evolved towards its new platform, BlackBerry has made numerous acquisitions of third-party companies and technology.</a:t>
            </a:r>
          </a:p>
          <a:p>
            <a:r>
              <a:rPr lang="en-US" sz="1700" err="1">
                <a:cs typeface="Calibri" panose="020F0502020204030204"/>
              </a:rPr>
              <a:t>Certicom</a:t>
            </a:r>
          </a:p>
          <a:p>
            <a:pPr marL="0" indent="0">
              <a:buNone/>
            </a:pPr>
            <a:r>
              <a:rPr lang="en-US" sz="1700">
                <a:cs typeface="Calibri" panose="020F0502020204030204"/>
              </a:rPr>
              <a:t>A cryptography company that includes over 350 patents. And boasts a clientele involving Motorola, Oracle and General Dynamics. </a:t>
            </a:r>
          </a:p>
          <a:p>
            <a:pPr marL="285750" indent="-285750"/>
            <a:r>
              <a:rPr lang="en-US" sz="1700">
                <a:cs typeface="Calibri" panose="020F0502020204030204"/>
              </a:rPr>
              <a:t>DataViz</a:t>
            </a:r>
          </a:p>
          <a:p>
            <a:pPr marL="0" indent="0">
              <a:buNone/>
            </a:pPr>
            <a:r>
              <a:rPr lang="en-US" sz="1700">
                <a:cs typeface="Calibri" panose="020F0502020204030204"/>
              </a:rPr>
              <a:t>They bought their office suite 'Documents to go' which allowed blackberry users to edit Microsoft documents on their phones. </a:t>
            </a:r>
          </a:p>
          <a:p>
            <a:pPr marL="285750" indent="-285750"/>
            <a:r>
              <a:rPr lang="en-US" sz="1700">
                <a:cs typeface="Calibri" panose="020F0502020204030204"/>
              </a:rPr>
              <a:t>QNX </a:t>
            </a:r>
          </a:p>
          <a:p>
            <a:pPr marL="0" indent="0">
              <a:buNone/>
            </a:pPr>
            <a:r>
              <a:rPr lang="en-US" sz="1700">
                <a:cs typeface="Calibri" panose="020F0502020204030204"/>
              </a:rPr>
              <a:t>They acquired the QNX software systems  in 2010. It was done to serve as the foundation for the next generation blackberry platforms.  </a:t>
            </a:r>
          </a:p>
          <a:p>
            <a:pPr marL="285750" indent="-285750"/>
            <a:r>
              <a:rPr lang="en-US" sz="1700">
                <a:cs typeface="Calibri" panose="020F0502020204030204"/>
              </a:rPr>
              <a:t>During 2015, BlackBerry </a:t>
            </a:r>
            <a:r>
              <a:rPr lang="en-US" sz="1700">
                <a:ea typeface="+mn-lt"/>
                <a:cs typeface="+mn-lt"/>
              </a:rPr>
              <a:t>also expanded its software and services offerings with several key acquisitions. These included file security firm </a:t>
            </a:r>
            <a:r>
              <a:rPr lang="en-US" sz="1700" err="1">
                <a:ea typeface="+mn-lt"/>
                <a:cs typeface="+mn-lt"/>
              </a:rPr>
              <a:t>WatchDox</a:t>
            </a:r>
            <a:r>
              <a:rPr lang="en-US" sz="1700">
                <a:ea typeface="+mn-lt"/>
                <a:cs typeface="+mn-lt"/>
              </a:rPr>
              <a:t>, crisis communications leader </a:t>
            </a:r>
            <a:r>
              <a:rPr lang="en-US" sz="1700" err="1">
                <a:ea typeface="+mn-lt"/>
                <a:cs typeface="+mn-lt"/>
              </a:rPr>
              <a:t>AtHoc</a:t>
            </a:r>
            <a:r>
              <a:rPr lang="en-US" sz="1700">
                <a:ea typeface="+mn-lt"/>
                <a:cs typeface="+mn-lt"/>
              </a:rPr>
              <a:t>, and rival EMM vendor Good Technology. The products offered by these firms were gradually re-branded and integrated into BlackBerry's own portfolio. In 2016, the company tied these services along with existing software's and sold as a bundle. </a:t>
            </a:r>
            <a:endParaRPr lang="en-US" sz="1700">
              <a:cs typeface="Calibri" panose="020F0502020204030204"/>
            </a:endParaRPr>
          </a:p>
          <a:p>
            <a:pPr marL="285750" indent="-285750"/>
            <a:endParaRPr lang="en-US" sz="1400">
              <a:cs typeface="Calibri" panose="020F0502020204030204"/>
            </a:endParaRPr>
          </a:p>
          <a:p>
            <a:pPr marL="0" indent="0">
              <a:buNone/>
            </a:pPr>
            <a:endParaRPr lang="en-US" sz="1400">
              <a:cs typeface="Calibri" panose="020F0502020204030204"/>
            </a:endParaRPr>
          </a:p>
        </p:txBody>
      </p:sp>
    </p:spTree>
    <p:extLst>
      <p:ext uri="{BB962C8B-B14F-4D97-AF65-F5344CB8AC3E}">
        <p14:creationId xmlns:p14="http://schemas.microsoft.com/office/powerpoint/2010/main" val="391431344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pic>
        <p:nvPicPr>
          <p:cNvPr id="2" name="Picture 8" descr="A close up of a logo&#10;&#10;Description generated with very high confidence">
            <a:extLst>
              <a:ext uri="{FF2B5EF4-FFF2-40B4-BE49-F238E27FC236}">
                <a16:creationId xmlns:a16="http://schemas.microsoft.com/office/drawing/2014/main" id="{11394533-8498-4031-8BC0-FDFEC0305DD6}"/>
              </a:ext>
            </a:extLst>
          </p:cNvPr>
          <p:cNvPicPr>
            <a:picLocks noChangeAspect="1"/>
          </p:cNvPicPr>
          <p:nvPr/>
        </p:nvPicPr>
        <p:blipFill>
          <a:blip r:embed="rId3"/>
          <a:stretch>
            <a:fillRect/>
          </a:stretch>
        </p:blipFill>
        <p:spPr>
          <a:xfrm>
            <a:off x="8378092" y="6540252"/>
            <a:ext cx="3817815" cy="313109"/>
          </a:xfrm>
          <a:prstGeom prst="rect">
            <a:avLst/>
          </a:prstGeom>
        </p:spPr>
      </p:pic>
      <p:sp>
        <p:nvSpPr>
          <p:cNvPr id="12" name="Rectangle 11">
            <a:extLst>
              <a:ext uri="{FF2B5EF4-FFF2-40B4-BE49-F238E27FC236}">
                <a16:creationId xmlns:a16="http://schemas.microsoft.com/office/drawing/2014/main" id="{16214BE8-2CBA-4387-9427-1B983C8F73C4}"/>
              </a:ext>
            </a:extLst>
          </p:cNvPr>
          <p:cNvSpPr/>
          <p:nvPr/>
        </p:nvSpPr>
        <p:spPr>
          <a:xfrm>
            <a:off x="0" y="-4639"/>
            <a:ext cx="12192000" cy="6858000"/>
          </a:xfrm>
          <a:prstGeom prst="rect">
            <a:avLst/>
          </a:prstGeom>
          <a:solidFill>
            <a:srgbClr val="000000">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D610B55E-E7BD-407A-86A9-1EDA4A430CE3}"/>
              </a:ext>
            </a:extLst>
          </p:cNvPr>
          <p:cNvPicPr>
            <a:picLocks noChangeAspect="1"/>
          </p:cNvPicPr>
          <p:nvPr/>
        </p:nvPicPr>
        <p:blipFill>
          <a:blip r:embed="rId4"/>
          <a:stretch>
            <a:fillRect/>
          </a:stretch>
        </p:blipFill>
        <p:spPr>
          <a:xfrm>
            <a:off x="3015686" y="1248867"/>
            <a:ext cx="5349816" cy="5336391"/>
          </a:xfrm>
          <a:prstGeom prst="rect">
            <a:avLst/>
          </a:prstGeom>
        </p:spPr>
      </p:pic>
      <p:sp>
        <p:nvSpPr>
          <p:cNvPr id="8" name="Title 7">
            <a:extLst>
              <a:ext uri="{FF2B5EF4-FFF2-40B4-BE49-F238E27FC236}">
                <a16:creationId xmlns:a16="http://schemas.microsoft.com/office/drawing/2014/main" id="{0B4BE572-DA6C-40D7-A83B-B27FF9C00803}"/>
              </a:ext>
            </a:extLst>
          </p:cNvPr>
          <p:cNvSpPr>
            <a:spLocks noGrp="1"/>
          </p:cNvSpPr>
          <p:nvPr>
            <p:ph type="title"/>
          </p:nvPr>
        </p:nvSpPr>
        <p:spPr>
          <a:xfrm>
            <a:off x="2659394" y="125428"/>
            <a:ext cx="6415779" cy="1123354"/>
          </a:xfrm>
        </p:spPr>
        <p:txBody>
          <a:bodyPr>
            <a:normAutofit/>
          </a:bodyPr>
          <a:lstStyle/>
          <a:p>
            <a:pPr algn="ctr"/>
            <a:r>
              <a:rPr lang="en-US" b="1">
                <a:cs typeface="Calibri Light"/>
              </a:rPr>
              <a:t>SWOT ANALYSIS</a:t>
            </a:r>
          </a:p>
        </p:txBody>
      </p:sp>
    </p:spTree>
    <p:extLst>
      <p:ext uri="{BB962C8B-B14F-4D97-AF65-F5344CB8AC3E}">
        <p14:creationId xmlns:p14="http://schemas.microsoft.com/office/powerpoint/2010/main" val="4227796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4BE572-DA6C-40D7-A83B-B27FF9C00803}"/>
              </a:ext>
            </a:extLst>
          </p:cNvPr>
          <p:cNvSpPr>
            <a:spLocks noGrp="1"/>
          </p:cNvSpPr>
          <p:nvPr>
            <p:ph type="title"/>
          </p:nvPr>
        </p:nvSpPr>
        <p:spPr>
          <a:xfrm>
            <a:off x="801097" y="272827"/>
            <a:ext cx="6415779" cy="1123354"/>
          </a:xfrm>
        </p:spPr>
        <p:txBody>
          <a:bodyPr>
            <a:normAutofit/>
          </a:bodyPr>
          <a:lstStyle/>
          <a:p>
            <a:pPr algn="ctr"/>
            <a:r>
              <a:rPr lang="en-US" b="1">
                <a:cs typeface="Calibri Light"/>
              </a:rPr>
              <a:t>SWOT ANALYSIS</a:t>
            </a:r>
          </a:p>
        </p:txBody>
      </p:sp>
      <p:sp>
        <p:nvSpPr>
          <p:cNvPr id="29" name="Content Placeholder 29">
            <a:extLst>
              <a:ext uri="{FF2B5EF4-FFF2-40B4-BE49-F238E27FC236}">
                <a16:creationId xmlns:a16="http://schemas.microsoft.com/office/drawing/2014/main" id="{40F68778-3D28-476E-AEBB-FB0E00978E09}"/>
              </a:ext>
            </a:extLst>
          </p:cNvPr>
          <p:cNvSpPr>
            <a:spLocks noGrp="1"/>
          </p:cNvSpPr>
          <p:nvPr>
            <p:ph idx="1"/>
          </p:nvPr>
        </p:nvSpPr>
        <p:spPr>
          <a:xfrm>
            <a:off x="805542" y="2421914"/>
            <a:ext cx="6696982" cy="4117528"/>
          </a:xfrm>
        </p:spPr>
        <p:txBody>
          <a:bodyPr anchor="t">
            <a:normAutofit/>
          </a:bodyPr>
          <a:lstStyle/>
          <a:p>
            <a:pPr marL="0" indent="0">
              <a:buNone/>
            </a:pPr>
            <a:r>
              <a:rPr lang="en-US" sz="3000">
                <a:solidFill>
                  <a:schemeClr val="accent2">
                    <a:lumMod val="60000"/>
                    <a:lumOff val="40000"/>
                  </a:schemeClr>
                </a:solidFill>
                <a:ea typeface="+mn-lt"/>
                <a:cs typeface="+mn-lt"/>
              </a:rPr>
              <a:t>       </a:t>
            </a:r>
            <a:r>
              <a:rPr lang="en-US" sz="3000" b="1">
                <a:solidFill>
                  <a:schemeClr val="accent2">
                    <a:lumMod val="60000"/>
                    <a:lumOff val="40000"/>
                  </a:schemeClr>
                </a:solidFill>
                <a:ea typeface="+mn-lt"/>
                <a:cs typeface="+mn-lt"/>
              </a:rPr>
              <a:t>Security Technology</a:t>
            </a:r>
            <a:br>
              <a:rPr lang="en-US" sz="3000">
                <a:solidFill>
                  <a:schemeClr val="accent2">
                    <a:lumMod val="60000"/>
                    <a:lumOff val="40000"/>
                  </a:schemeClr>
                </a:solidFill>
                <a:ea typeface="+mn-lt"/>
                <a:cs typeface="+mn-lt"/>
              </a:rPr>
            </a:br>
            <a:endParaRPr lang="en-US" sz="3000">
              <a:solidFill>
                <a:schemeClr val="accent2">
                  <a:lumMod val="60000"/>
                  <a:lumOff val="40000"/>
                </a:schemeClr>
              </a:solidFill>
              <a:ea typeface="+mn-lt"/>
              <a:cs typeface="+mn-lt"/>
            </a:endParaRPr>
          </a:p>
          <a:p>
            <a:r>
              <a:rPr lang="en-US" sz="2400">
                <a:cs typeface="Calibri"/>
              </a:rPr>
              <a:t>Blackberry owns 37500 patents in Security Technology.</a:t>
            </a:r>
          </a:p>
          <a:p>
            <a:r>
              <a:rPr lang="en-US" sz="2400">
                <a:cs typeface="Calibri"/>
              </a:rPr>
              <a:t>Enhancing the cryptography tool arsenal, Company added a Quantum-resistant code signing server in Oct 2018.</a:t>
            </a:r>
          </a:p>
          <a:p>
            <a:r>
              <a:rPr lang="en-US" sz="2400">
                <a:cs typeface="Calibri"/>
              </a:rPr>
              <a:t>It holds 80+ renowned security certifications, even approved by NATO and various defense industries </a:t>
            </a:r>
          </a:p>
          <a:p>
            <a:pPr marL="0" indent="0">
              <a:buNone/>
            </a:pPr>
            <a:endParaRPr lang="en-US" sz="1800">
              <a:cs typeface="Calibri"/>
            </a:endParaRPr>
          </a:p>
          <a:p>
            <a:pPr marL="0" indent="0">
              <a:buNone/>
            </a:pPr>
            <a:endParaRPr lang="en-US" sz="1800">
              <a:cs typeface="Calibri"/>
            </a:endParaRPr>
          </a:p>
        </p:txBody>
      </p:sp>
      <p:pic>
        <p:nvPicPr>
          <p:cNvPr id="6" name="Picture 6" descr="A green plant in a garden&#10;&#10;Description generated with very high confidence">
            <a:extLst>
              <a:ext uri="{FF2B5EF4-FFF2-40B4-BE49-F238E27FC236}">
                <a16:creationId xmlns:a16="http://schemas.microsoft.com/office/drawing/2014/main" id="{A6EF1CBC-E6D4-4CCD-A15F-5DA6DA154F1F}"/>
              </a:ext>
            </a:extLst>
          </p:cNvPr>
          <p:cNvPicPr>
            <a:picLocks noChangeAspect="1"/>
          </p:cNvPicPr>
          <p:nvPr/>
        </p:nvPicPr>
        <p:blipFill rotWithShape="1">
          <a:blip r:embed="rId2"/>
          <a:srcRect l="23522" r="3033" b="-2"/>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28" name="Picture 25" descr="A picture containing text, vector graphics&#10;&#10;Description generated with high confidence">
            <a:extLst>
              <a:ext uri="{FF2B5EF4-FFF2-40B4-BE49-F238E27FC236}">
                <a16:creationId xmlns:a16="http://schemas.microsoft.com/office/drawing/2014/main" id="{D2729607-BAC0-4BE8-8AC5-DE8D37F20A1B}"/>
              </a:ext>
            </a:extLst>
          </p:cNvPr>
          <p:cNvPicPr>
            <a:picLocks noChangeAspect="1"/>
          </p:cNvPicPr>
          <p:nvPr/>
        </p:nvPicPr>
        <p:blipFill rotWithShape="1">
          <a:blip r:embed="rId3"/>
          <a:srcRect r="3191" b="-4"/>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40" name="Title 7">
            <a:extLst>
              <a:ext uri="{FF2B5EF4-FFF2-40B4-BE49-F238E27FC236}">
                <a16:creationId xmlns:a16="http://schemas.microsoft.com/office/drawing/2014/main" id="{5863B952-5337-49EE-B2FE-330737856C14}"/>
              </a:ext>
            </a:extLst>
          </p:cNvPr>
          <p:cNvSpPr txBox="1">
            <a:spLocks/>
          </p:cNvSpPr>
          <p:nvPr/>
        </p:nvSpPr>
        <p:spPr>
          <a:xfrm>
            <a:off x="2929103" y="1186408"/>
            <a:ext cx="2449859" cy="616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a:solidFill>
                  <a:schemeClr val="accent6">
                    <a:lumMod val="60000"/>
                    <a:lumOff val="40000"/>
                  </a:schemeClr>
                </a:solidFill>
                <a:latin typeface="Arial" panose="020B0604020202020204" pitchFamily="34" charset="0"/>
                <a:cs typeface="Arial" panose="020B0604020202020204" pitchFamily="34" charset="0"/>
              </a:rPr>
              <a:t>Strengths</a:t>
            </a:r>
          </a:p>
        </p:txBody>
      </p:sp>
      <p:pic>
        <p:nvPicPr>
          <p:cNvPr id="2" name="Picture 8" descr="A close up of a logo&#10;&#10;Description generated with very high confidence">
            <a:extLst>
              <a:ext uri="{FF2B5EF4-FFF2-40B4-BE49-F238E27FC236}">
                <a16:creationId xmlns:a16="http://schemas.microsoft.com/office/drawing/2014/main" id="{11394533-8498-4031-8BC0-FDFEC0305DD6}"/>
              </a:ext>
            </a:extLst>
          </p:cNvPr>
          <p:cNvPicPr>
            <a:picLocks noChangeAspect="1"/>
          </p:cNvPicPr>
          <p:nvPr/>
        </p:nvPicPr>
        <p:blipFill>
          <a:blip r:embed="rId4"/>
          <a:stretch>
            <a:fillRect/>
          </a:stretch>
        </p:blipFill>
        <p:spPr>
          <a:xfrm>
            <a:off x="8378092" y="6540252"/>
            <a:ext cx="3817815" cy="313109"/>
          </a:xfrm>
          <a:prstGeom prst="rect">
            <a:avLst/>
          </a:prstGeom>
        </p:spPr>
      </p:pic>
      <p:pic>
        <p:nvPicPr>
          <p:cNvPr id="3" name="Picture 2">
            <a:extLst>
              <a:ext uri="{FF2B5EF4-FFF2-40B4-BE49-F238E27FC236}">
                <a16:creationId xmlns:a16="http://schemas.microsoft.com/office/drawing/2014/main" id="{985AEF03-ADAB-42FA-9321-8C006972A877}"/>
              </a:ext>
            </a:extLst>
          </p:cNvPr>
          <p:cNvPicPr>
            <a:picLocks noChangeAspect="1"/>
          </p:cNvPicPr>
          <p:nvPr/>
        </p:nvPicPr>
        <p:blipFill>
          <a:blip r:embed="rId5"/>
          <a:stretch>
            <a:fillRect/>
          </a:stretch>
        </p:blipFill>
        <p:spPr>
          <a:xfrm>
            <a:off x="919085" y="2421914"/>
            <a:ext cx="506593" cy="494459"/>
          </a:xfrm>
          <a:prstGeom prst="rect">
            <a:avLst/>
          </a:prstGeom>
        </p:spPr>
      </p:pic>
    </p:spTree>
    <p:extLst>
      <p:ext uri="{BB962C8B-B14F-4D97-AF65-F5344CB8AC3E}">
        <p14:creationId xmlns:p14="http://schemas.microsoft.com/office/powerpoint/2010/main" val="3061831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4BE572-DA6C-40D7-A83B-B27FF9C00803}"/>
              </a:ext>
            </a:extLst>
          </p:cNvPr>
          <p:cNvSpPr>
            <a:spLocks noGrp="1"/>
          </p:cNvSpPr>
          <p:nvPr>
            <p:ph type="title"/>
          </p:nvPr>
        </p:nvSpPr>
        <p:spPr>
          <a:xfrm>
            <a:off x="801097" y="272827"/>
            <a:ext cx="6415779" cy="1123354"/>
          </a:xfrm>
        </p:spPr>
        <p:txBody>
          <a:bodyPr>
            <a:normAutofit/>
          </a:bodyPr>
          <a:lstStyle/>
          <a:p>
            <a:pPr algn="ctr"/>
            <a:r>
              <a:rPr lang="en-US" b="1" dirty="0">
                <a:cs typeface="Calibri Light"/>
              </a:rPr>
              <a:t>SWOT ANALYSIS</a:t>
            </a:r>
          </a:p>
        </p:txBody>
      </p:sp>
      <p:sp>
        <p:nvSpPr>
          <p:cNvPr id="29" name="Content Placeholder 29">
            <a:extLst>
              <a:ext uri="{FF2B5EF4-FFF2-40B4-BE49-F238E27FC236}">
                <a16:creationId xmlns:a16="http://schemas.microsoft.com/office/drawing/2014/main" id="{40F68778-3D28-476E-AEBB-FB0E00978E09}"/>
              </a:ext>
            </a:extLst>
          </p:cNvPr>
          <p:cNvSpPr>
            <a:spLocks noGrp="1"/>
          </p:cNvSpPr>
          <p:nvPr>
            <p:ph idx="1"/>
          </p:nvPr>
        </p:nvSpPr>
        <p:spPr>
          <a:xfrm>
            <a:off x="805542" y="2421914"/>
            <a:ext cx="6696982" cy="4117528"/>
          </a:xfrm>
        </p:spPr>
        <p:txBody>
          <a:bodyPr anchor="t">
            <a:normAutofit/>
          </a:bodyPr>
          <a:lstStyle/>
          <a:p>
            <a:pPr marL="0" indent="0">
              <a:buNone/>
            </a:pPr>
            <a:r>
              <a:rPr lang="en-US" sz="3200" dirty="0">
                <a:solidFill>
                  <a:schemeClr val="accent2">
                    <a:lumMod val="60000"/>
                    <a:lumOff val="40000"/>
                  </a:schemeClr>
                </a:solidFill>
                <a:ea typeface="+mn-lt"/>
                <a:cs typeface="+mn-lt"/>
              </a:rPr>
              <a:t>       </a:t>
            </a:r>
            <a:r>
              <a:rPr lang="en-US" sz="3000" b="1" dirty="0">
                <a:solidFill>
                  <a:schemeClr val="accent2">
                    <a:lumMod val="60000"/>
                    <a:lumOff val="40000"/>
                  </a:schemeClr>
                </a:solidFill>
                <a:ea typeface="+mn-lt"/>
                <a:cs typeface="+mn-lt"/>
              </a:rPr>
              <a:t>Global Reputation for Security</a:t>
            </a:r>
          </a:p>
          <a:p>
            <a:pPr marL="0" indent="0">
              <a:buNone/>
            </a:pPr>
            <a:endParaRPr lang="en-US" sz="3200" dirty="0">
              <a:solidFill>
                <a:schemeClr val="accent2">
                  <a:lumMod val="60000"/>
                  <a:lumOff val="40000"/>
                </a:schemeClr>
              </a:solidFill>
              <a:ea typeface="+mn-lt"/>
              <a:cs typeface="+mn-lt"/>
            </a:endParaRPr>
          </a:p>
          <a:p>
            <a:r>
              <a:rPr lang="en-US" sz="2400" dirty="0">
                <a:cs typeface="Calibri"/>
              </a:rPr>
              <a:t>Company became the device provider of US since the 9/11 attack.</a:t>
            </a:r>
          </a:p>
          <a:p>
            <a:r>
              <a:rPr lang="en-US" sz="2400" dirty="0">
                <a:cs typeface="Calibri"/>
              </a:rPr>
              <a:t>It serves all G7 governments, largest commercial banks and insurance companies,  largest healthcare and aerospace/defense companies.</a:t>
            </a:r>
          </a:p>
          <a:p>
            <a:r>
              <a:rPr lang="en-US" sz="2400" dirty="0">
                <a:cs typeface="Calibri"/>
              </a:rPr>
              <a:t>BB10 smartphone approved by US Department of Defense.</a:t>
            </a:r>
          </a:p>
        </p:txBody>
      </p:sp>
      <p:pic>
        <p:nvPicPr>
          <p:cNvPr id="6" name="Picture 6" descr="A green plant in a garden&#10;&#10;Description generated with very high confidence">
            <a:extLst>
              <a:ext uri="{FF2B5EF4-FFF2-40B4-BE49-F238E27FC236}">
                <a16:creationId xmlns:a16="http://schemas.microsoft.com/office/drawing/2014/main" id="{A6EF1CBC-E6D4-4CCD-A15F-5DA6DA154F1F}"/>
              </a:ext>
            </a:extLst>
          </p:cNvPr>
          <p:cNvPicPr>
            <a:picLocks noChangeAspect="1"/>
          </p:cNvPicPr>
          <p:nvPr/>
        </p:nvPicPr>
        <p:blipFill rotWithShape="1">
          <a:blip r:embed="rId2"/>
          <a:srcRect l="23522" r="3033" b="-2"/>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28" name="Picture 25" descr="A picture containing text, vector graphics&#10;&#10;Description generated with high confidence">
            <a:extLst>
              <a:ext uri="{FF2B5EF4-FFF2-40B4-BE49-F238E27FC236}">
                <a16:creationId xmlns:a16="http://schemas.microsoft.com/office/drawing/2014/main" id="{D2729607-BAC0-4BE8-8AC5-DE8D37F20A1B}"/>
              </a:ext>
            </a:extLst>
          </p:cNvPr>
          <p:cNvPicPr>
            <a:picLocks noChangeAspect="1"/>
          </p:cNvPicPr>
          <p:nvPr/>
        </p:nvPicPr>
        <p:blipFill rotWithShape="1">
          <a:blip r:embed="rId3"/>
          <a:srcRect r="3191" b="-4"/>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40" name="Title 7">
            <a:extLst>
              <a:ext uri="{FF2B5EF4-FFF2-40B4-BE49-F238E27FC236}">
                <a16:creationId xmlns:a16="http://schemas.microsoft.com/office/drawing/2014/main" id="{5863B952-5337-49EE-B2FE-330737856C14}"/>
              </a:ext>
            </a:extLst>
          </p:cNvPr>
          <p:cNvSpPr txBox="1">
            <a:spLocks/>
          </p:cNvSpPr>
          <p:nvPr/>
        </p:nvSpPr>
        <p:spPr>
          <a:xfrm>
            <a:off x="2929103" y="1186408"/>
            <a:ext cx="2449859" cy="616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solidFill>
                  <a:schemeClr val="accent6">
                    <a:lumMod val="60000"/>
                    <a:lumOff val="40000"/>
                  </a:schemeClr>
                </a:solidFill>
                <a:latin typeface="Arial" panose="020B0604020202020204" pitchFamily="34" charset="0"/>
                <a:cs typeface="Arial" panose="020B0604020202020204" pitchFamily="34" charset="0"/>
              </a:rPr>
              <a:t>Strengths</a:t>
            </a:r>
          </a:p>
        </p:txBody>
      </p:sp>
      <p:pic>
        <p:nvPicPr>
          <p:cNvPr id="2" name="Picture 8" descr="A close up of a logo&#10;&#10;Description generated with very high confidence">
            <a:extLst>
              <a:ext uri="{FF2B5EF4-FFF2-40B4-BE49-F238E27FC236}">
                <a16:creationId xmlns:a16="http://schemas.microsoft.com/office/drawing/2014/main" id="{11394533-8498-4031-8BC0-FDFEC0305DD6}"/>
              </a:ext>
            </a:extLst>
          </p:cNvPr>
          <p:cNvPicPr>
            <a:picLocks noChangeAspect="1"/>
          </p:cNvPicPr>
          <p:nvPr/>
        </p:nvPicPr>
        <p:blipFill>
          <a:blip r:embed="rId4"/>
          <a:stretch>
            <a:fillRect/>
          </a:stretch>
        </p:blipFill>
        <p:spPr>
          <a:xfrm>
            <a:off x="8378092" y="6540252"/>
            <a:ext cx="3817815" cy="313109"/>
          </a:xfrm>
          <a:prstGeom prst="rect">
            <a:avLst/>
          </a:prstGeom>
        </p:spPr>
      </p:pic>
      <p:pic>
        <p:nvPicPr>
          <p:cNvPr id="4" name="Picture 3">
            <a:extLst>
              <a:ext uri="{FF2B5EF4-FFF2-40B4-BE49-F238E27FC236}">
                <a16:creationId xmlns:a16="http://schemas.microsoft.com/office/drawing/2014/main" id="{82DB524A-181B-467E-A362-E522FB225783}"/>
              </a:ext>
            </a:extLst>
          </p:cNvPr>
          <p:cNvPicPr>
            <a:picLocks noChangeAspect="1"/>
          </p:cNvPicPr>
          <p:nvPr/>
        </p:nvPicPr>
        <p:blipFill>
          <a:blip r:embed="rId5"/>
          <a:stretch>
            <a:fillRect/>
          </a:stretch>
        </p:blipFill>
        <p:spPr>
          <a:xfrm>
            <a:off x="934065" y="2443937"/>
            <a:ext cx="510046" cy="439024"/>
          </a:xfrm>
          <a:prstGeom prst="rect">
            <a:avLst/>
          </a:prstGeom>
        </p:spPr>
      </p:pic>
    </p:spTree>
    <p:extLst>
      <p:ext uri="{BB962C8B-B14F-4D97-AF65-F5344CB8AC3E}">
        <p14:creationId xmlns:p14="http://schemas.microsoft.com/office/powerpoint/2010/main" val="3405188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4BE572-DA6C-40D7-A83B-B27FF9C00803}"/>
              </a:ext>
            </a:extLst>
          </p:cNvPr>
          <p:cNvSpPr>
            <a:spLocks noGrp="1"/>
          </p:cNvSpPr>
          <p:nvPr>
            <p:ph type="title"/>
          </p:nvPr>
        </p:nvSpPr>
        <p:spPr>
          <a:xfrm>
            <a:off x="801097" y="272827"/>
            <a:ext cx="6415779" cy="1123354"/>
          </a:xfrm>
        </p:spPr>
        <p:txBody>
          <a:bodyPr>
            <a:normAutofit/>
          </a:bodyPr>
          <a:lstStyle/>
          <a:p>
            <a:pPr algn="ctr"/>
            <a:r>
              <a:rPr lang="en-US" b="1" dirty="0">
                <a:cs typeface="Calibri Light"/>
              </a:rPr>
              <a:t>SWOT ANALYSIS</a:t>
            </a:r>
          </a:p>
        </p:txBody>
      </p:sp>
      <p:sp>
        <p:nvSpPr>
          <p:cNvPr id="29" name="Content Placeholder 29">
            <a:extLst>
              <a:ext uri="{FF2B5EF4-FFF2-40B4-BE49-F238E27FC236}">
                <a16:creationId xmlns:a16="http://schemas.microsoft.com/office/drawing/2014/main" id="{40F68778-3D28-476E-AEBB-FB0E00978E09}"/>
              </a:ext>
            </a:extLst>
          </p:cNvPr>
          <p:cNvSpPr>
            <a:spLocks noGrp="1"/>
          </p:cNvSpPr>
          <p:nvPr>
            <p:ph idx="1"/>
          </p:nvPr>
        </p:nvSpPr>
        <p:spPr>
          <a:xfrm>
            <a:off x="805542" y="2421914"/>
            <a:ext cx="6696982" cy="4117528"/>
          </a:xfrm>
        </p:spPr>
        <p:txBody>
          <a:bodyPr anchor="t">
            <a:normAutofit/>
          </a:bodyPr>
          <a:lstStyle/>
          <a:p>
            <a:pPr marL="0" indent="0">
              <a:buNone/>
            </a:pPr>
            <a:r>
              <a:rPr lang="en-US" sz="3200" dirty="0">
                <a:solidFill>
                  <a:schemeClr val="accent2">
                    <a:lumMod val="60000"/>
                    <a:lumOff val="40000"/>
                  </a:schemeClr>
                </a:solidFill>
                <a:ea typeface="+mn-lt"/>
                <a:cs typeface="+mn-lt"/>
              </a:rPr>
              <a:t>       </a:t>
            </a:r>
            <a:r>
              <a:rPr lang="en-US" sz="3000" b="1" dirty="0">
                <a:solidFill>
                  <a:schemeClr val="accent2">
                    <a:lumMod val="60000"/>
                    <a:lumOff val="40000"/>
                  </a:schemeClr>
                </a:solidFill>
                <a:ea typeface="+mn-lt"/>
                <a:cs typeface="+mn-lt"/>
              </a:rPr>
              <a:t>Operational Advantage</a:t>
            </a:r>
          </a:p>
          <a:p>
            <a:pPr marL="0" indent="0">
              <a:buNone/>
            </a:pPr>
            <a:endParaRPr lang="en-US" sz="3200" dirty="0">
              <a:solidFill>
                <a:schemeClr val="accent2">
                  <a:lumMod val="60000"/>
                  <a:lumOff val="40000"/>
                </a:schemeClr>
              </a:solidFill>
              <a:ea typeface="+mn-lt"/>
              <a:cs typeface="+mn-lt"/>
            </a:endParaRPr>
          </a:p>
          <a:p>
            <a:r>
              <a:rPr lang="en-US" sz="2400" dirty="0">
                <a:ea typeface="+mn-lt"/>
                <a:cs typeface="+mn-lt"/>
              </a:rPr>
              <a:t>Blackberry has successfully shifted from hardware company to a software company, reshaping its revenue structure.</a:t>
            </a:r>
          </a:p>
          <a:p>
            <a:r>
              <a:rPr lang="en-US" sz="2400" dirty="0">
                <a:ea typeface="+mn-lt"/>
                <a:cs typeface="+mn-lt"/>
              </a:rPr>
              <a:t> In 2016-18, the percentage of software revenue grew from 24% to 81%</a:t>
            </a:r>
          </a:p>
          <a:p>
            <a:r>
              <a:rPr lang="en-US" sz="2400" dirty="0">
                <a:ea typeface="+mn-lt"/>
                <a:cs typeface="+mn-lt"/>
              </a:rPr>
              <a:t> The operating margin of the whole company grew from -5% to 8%</a:t>
            </a:r>
          </a:p>
        </p:txBody>
      </p:sp>
      <p:pic>
        <p:nvPicPr>
          <p:cNvPr id="6" name="Picture 6" descr="A green plant in a garden&#10;&#10;Description generated with very high confidence">
            <a:extLst>
              <a:ext uri="{FF2B5EF4-FFF2-40B4-BE49-F238E27FC236}">
                <a16:creationId xmlns:a16="http://schemas.microsoft.com/office/drawing/2014/main" id="{A6EF1CBC-E6D4-4CCD-A15F-5DA6DA154F1F}"/>
              </a:ext>
            </a:extLst>
          </p:cNvPr>
          <p:cNvPicPr>
            <a:picLocks noChangeAspect="1"/>
          </p:cNvPicPr>
          <p:nvPr/>
        </p:nvPicPr>
        <p:blipFill rotWithShape="1">
          <a:blip r:embed="rId2"/>
          <a:srcRect l="23522" r="3033" b="-2"/>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28" name="Picture 25" descr="A picture containing text, vector graphics&#10;&#10;Description generated with high confidence">
            <a:extLst>
              <a:ext uri="{FF2B5EF4-FFF2-40B4-BE49-F238E27FC236}">
                <a16:creationId xmlns:a16="http://schemas.microsoft.com/office/drawing/2014/main" id="{D2729607-BAC0-4BE8-8AC5-DE8D37F20A1B}"/>
              </a:ext>
            </a:extLst>
          </p:cNvPr>
          <p:cNvPicPr>
            <a:picLocks noChangeAspect="1"/>
          </p:cNvPicPr>
          <p:nvPr/>
        </p:nvPicPr>
        <p:blipFill rotWithShape="1">
          <a:blip r:embed="rId3"/>
          <a:srcRect r="3191" b="-4"/>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40" name="Title 7">
            <a:extLst>
              <a:ext uri="{FF2B5EF4-FFF2-40B4-BE49-F238E27FC236}">
                <a16:creationId xmlns:a16="http://schemas.microsoft.com/office/drawing/2014/main" id="{5863B952-5337-49EE-B2FE-330737856C14}"/>
              </a:ext>
            </a:extLst>
          </p:cNvPr>
          <p:cNvSpPr txBox="1">
            <a:spLocks/>
          </p:cNvSpPr>
          <p:nvPr/>
        </p:nvSpPr>
        <p:spPr>
          <a:xfrm>
            <a:off x="2929103" y="1186408"/>
            <a:ext cx="2449859" cy="616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solidFill>
                  <a:schemeClr val="accent6">
                    <a:lumMod val="60000"/>
                    <a:lumOff val="40000"/>
                  </a:schemeClr>
                </a:solidFill>
                <a:latin typeface="Arial" panose="020B0604020202020204" pitchFamily="34" charset="0"/>
                <a:cs typeface="Arial" panose="020B0604020202020204" pitchFamily="34" charset="0"/>
              </a:rPr>
              <a:t>Strengths</a:t>
            </a:r>
          </a:p>
        </p:txBody>
      </p:sp>
      <p:pic>
        <p:nvPicPr>
          <p:cNvPr id="2" name="Picture 8" descr="A close up of a logo&#10;&#10;Description generated with very high confidence">
            <a:extLst>
              <a:ext uri="{FF2B5EF4-FFF2-40B4-BE49-F238E27FC236}">
                <a16:creationId xmlns:a16="http://schemas.microsoft.com/office/drawing/2014/main" id="{11394533-8498-4031-8BC0-FDFEC0305DD6}"/>
              </a:ext>
            </a:extLst>
          </p:cNvPr>
          <p:cNvPicPr>
            <a:picLocks noChangeAspect="1"/>
          </p:cNvPicPr>
          <p:nvPr/>
        </p:nvPicPr>
        <p:blipFill>
          <a:blip r:embed="rId4"/>
          <a:stretch>
            <a:fillRect/>
          </a:stretch>
        </p:blipFill>
        <p:spPr>
          <a:xfrm>
            <a:off x="8378092" y="6540252"/>
            <a:ext cx="3817815" cy="313109"/>
          </a:xfrm>
          <a:prstGeom prst="rect">
            <a:avLst/>
          </a:prstGeom>
        </p:spPr>
      </p:pic>
      <p:pic>
        <p:nvPicPr>
          <p:cNvPr id="5" name="Picture 4">
            <a:extLst>
              <a:ext uri="{FF2B5EF4-FFF2-40B4-BE49-F238E27FC236}">
                <a16:creationId xmlns:a16="http://schemas.microsoft.com/office/drawing/2014/main" id="{F81F84B2-C25C-4728-AA2A-F0AEC8C5B49B}"/>
              </a:ext>
            </a:extLst>
          </p:cNvPr>
          <p:cNvPicPr>
            <a:picLocks noChangeAspect="1"/>
          </p:cNvPicPr>
          <p:nvPr/>
        </p:nvPicPr>
        <p:blipFill>
          <a:blip r:embed="rId5"/>
          <a:stretch>
            <a:fillRect/>
          </a:stretch>
        </p:blipFill>
        <p:spPr>
          <a:xfrm>
            <a:off x="801098" y="2421914"/>
            <a:ext cx="521854" cy="498267"/>
          </a:xfrm>
          <a:prstGeom prst="rect">
            <a:avLst/>
          </a:prstGeom>
        </p:spPr>
      </p:pic>
    </p:spTree>
    <p:extLst>
      <p:ext uri="{BB962C8B-B14F-4D97-AF65-F5344CB8AC3E}">
        <p14:creationId xmlns:p14="http://schemas.microsoft.com/office/powerpoint/2010/main" val="1688778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4BE572-DA6C-40D7-A83B-B27FF9C00803}"/>
              </a:ext>
            </a:extLst>
          </p:cNvPr>
          <p:cNvSpPr>
            <a:spLocks noGrp="1"/>
          </p:cNvSpPr>
          <p:nvPr>
            <p:ph type="title"/>
          </p:nvPr>
        </p:nvSpPr>
        <p:spPr>
          <a:xfrm>
            <a:off x="801097" y="272827"/>
            <a:ext cx="6415779" cy="1123354"/>
          </a:xfrm>
        </p:spPr>
        <p:txBody>
          <a:bodyPr>
            <a:normAutofit/>
          </a:bodyPr>
          <a:lstStyle/>
          <a:p>
            <a:pPr algn="ctr"/>
            <a:r>
              <a:rPr lang="en-US" b="1" dirty="0">
                <a:cs typeface="Calibri Light"/>
              </a:rPr>
              <a:t>SWOT ANALYSIS</a:t>
            </a:r>
          </a:p>
        </p:txBody>
      </p:sp>
      <p:sp>
        <p:nvSpPr>
          <p:cNvPr id="29" name="Content Placeholder 29">
            <a:extLst>
              <a:ext uri="{FF2B5EF4-FFF2-40B4-BE49-F238E27FC236}">
                <a16:creationId xmlns:a16="http://schemas.microsoft.com/office/drawing/2014/main" id="{40F68778-3D28-476E-AEBB-FB0E00978E09}"/>
              </a:ext>
            </a:extLst>
          </p:cNvPr>
          <p:cNvSpPr>
            <a:spLocks noGrp="1"/>
          </p:cNvSpPr>
          <p:nvPr>
            <p:ph idx="1"/>
          </p:nvPr>
        </p:nvSpPr>
        <p:spPr>
          <a:xfrm>
            <a:off x="805542" y="2421914"/>
            <a:ext cx="6696982" cy="4117528"/>
          </a:xfrm>
        </p:spPr>
        <p:txBody>
          <a:bodyPr anchor="t">
            <a:normAutofit fontScale="92500"/>
          </a:bodyPr>
          <a:lstStyle/>
          <a:p>
            <a:pPr marL="0" indent="0">
              <a:buNone/>
            </a:pPr>
            <a:r>
              <a:rPr lang="en-US" sz="3200" dirty="0">
                <a:solidFill>
                  <a:schemeClr val="accent2">
                    <a:lumMod val="60000"/>
                    <a:lumOff val="40000"/>
                  </a:schemeClr>
                </a:solidFill>
                <a:ea typeface="+mn-lt"/>
                <a:cs typeface="+mn-lt"/>
              </a:rPr>
              <a:t>       </a:t>
            </a:r>
            <a:r>
              <a:rPr lang="en-US" sz="3200" b="1" dirty="0">
                <a:solidFill>
                  <a:schemeClr val="accent2">
                    <a:lumMod val="60000"/>
                    <a:lumOff val="40000"/>
                  </a:schemeClr>
                </a:solidFill>
                <a:ea typeface="+mn-lt"/>
                <a:cs typeface="+mn-lt"/>
              </a:rPr>
              <a:t>Innovation and Transient Advantage</a:t>
            </a:r>
          </a:p>
          <a:p>
            <a:pPr marL="0" indent="0">
              <a:buNone/>
            </a:pPr>
            <a:endParaRPr lang="en-US" sz="3200" dirty="0">
              <a:solidFill>
                <a:schemeClr val="accent2">
                  <a:lumMod val="60000"/>
                  <a:lumOff val="40000"/>
                </a:schemeClr>
              </a:solidFill>
              <a:ea typeface="+mn-lt"/>
              <a:cs typeface="+mn-lt"/>
            </a:endParaRPr>
          </a:p>
          <a:p>
            <a:r>
              <a:rPr lang="en-US" sz="2600" dirty="0">
                <a:ea typeface="+mn-lt"/>
                <a:cs typeface="+mn-lt"/>
              </a:rPr>
              <a:t>Blackberry invests 23% of total revenue into R&amp;D. </a:t>
            </a:r>
          </a:p>
          <a:p>
            <a:r>
              <a:rPr lang="en-US" sz="2600" dirty="0">
                <a:ea typeface="+mn-lt"/>
                <a:cs typeface="+mn-lt"/>
              </a:rPr>
              <a:t>It holds 18 major development centers in 7 countries, ensuring systematic process of innovation and new profitable opportunities.</a:t>
            </a:r>
          </a:p>
          <a:p>
            <a:r>
              <a:rPr lang="en-US" sz="2600" dirty="0">
                <a:ea typeface="+mn-lt"/>
                <a:cs typeface="+mn-lt"/>
              </a:rPr>
              <a:t> Constantly developing transient advantage over the rivals, the company even made rapid acquisitions of its biggest rivals, the ‘Good Technology’.</a:t>
            </a:r>
          </a:p>
        </p:txBody>
      </p:sp>
      <p:pic>
        <p:nvPicPr>
          <p:cNvPr id="6" name="Picture 6" descr="A green plant in a garden&#10;&#10;Description generated with very high confidence">
            <a:extLst>
              <a:ext uri="{FF2B5EF4-FFF2-40B4-BE49-F238E27FC236}">
                <a16:creationId xmlns:a16="http://schemas.microsoft.com/office/drawing/2014/main" id="{A6EF1CBC-E6D4-4CCD-A15F-5DA6DA154F1F}"/>
              </a:ext>
            </a:extLst>
          </p:cNvPr>
          <p:cNvPicPr>
            <a:picLocks noChangeAspect="1"/>
          </p:cNvPicPr>
          <p:nvPr/>
        </p:nvPicPr>
        <p:blipFill rotWithShape="1">
          <a:blip r:embed="rId2"/>
          <a:srcRect l="23522" r="3033" b="-2"/>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28" name="Picture 25" descr="A picture containing text, vector graphics&#10;&#10;Description generated with high confidence">
            <a:extLst>
              <a:ext uri="{FF2B5EF4-FFF2-40B4-BE49-F238E27FC236}">
                <a16:creationId xmlns:a16="http://schemas.microsoft.com/office/drawing/2014/main" id="{D2729607-BAC0-4BE8-8AC5-DE8D37F20A1B}"/>
              </a:ext>
            </a:extLst>
          </p:cNvPr>
          <p:cNvPicPr>
            <a:picLocks noChangeAspect="1"/>
          </p:cNvPicPr>
          <p:nvPr/>
        </p:nvPicPr>
        <p:blipFill rotWithShape="1">
          <a:blip r:embed="rId3"/>
          <a:srcRect r="3191" b="-4"/>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40" name="Title 7">
            <a:extLst>
              <a:ext uri="{FF2B5EF4-FFF2-40B4-BE49-F238E27FC236}">
                <a16:creationId xmlns:a16="http://schemas.microsoft.com/office/drawing/2014/main" id="{5863B952-5337-49EE-B2FE-330737856C14}"/>
              </a:ext>
            </a:extLst>
          </p:cNvPr>
          <p:cNvSpPr txBox="1">
            <a:spLocks/>
          </p:cNvSpPr>
          <p:nvPr/>
        </p:nvSpPr>
        <p:spPr>
          <a:xfrm>
            <a:off x="2929103" y="1186408"/>
            <a:ext cx="2449859" cy="616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solidFill>
                  <a:schemeClr val="accent6">
                    <a:lumMod val="60000"/>
                    <a:lumOff val="40000"/>
                  </a:schemeClr>
                </a:solidFill>
                <a:latin typeface="Arial" panose="020B0604020202020204" pitchFamily="34" charset="0"/>
                <a:cs typeface="Arial" panose="020B0604020202020204" pitchFamily="34" charset="0"/>
              </a:rPr>
              <a:t>Strengths</a:t>
            </a:r>
          </a:p>
        </p:txBody>
      </p:sp>
      <p:pic>
        <p:nvPicPr>
          <p:cNvPr id="2" name="Picture 8" descr="A close up of a logo&#10;&#10;Description generated with very high confidence">
            <a:extLst>
              <a:ext uri="{FF2B5EF4-FFF2-40B4-BE49-F238E27FC236}">
                <a16:creationId xmlns:a16="http://schemas.microsoft.com/office/drawing/2014/main" id="{11394533-8498-4031-8BC0-FDFEC0305DD6}"/>
              </a:ext>
            </a:extLst>
          </p:cNvPr>
          <p:cNvPicPr>
            <a:picLocks noChangeAspect="1"/>
          </p:cNvPicPr>
          <p:nvPr/>
        </p:nvPicPr>
        <p:blipFill>
          <a:blip r:embed="rId4"/>
          <a:stretch>
            <a:fillRect/>
          </a:stretch>
        </p:blipFill>
        <p:spPr>
          <a:xfrm>
            <a:off x="8378092" y="6540252"/>
            <a:ext cx="3817815" cy="313109"/>
          </a:xfrm>
          <a:prstGeom prst="rect">
            <a:avLst/>
          </a:prstGeom>
        </p:spPr>
      </p:pic>
      <p:pic>
        <p:nvPicPr>
          <p:cNvPr id="3" name="Picture 2">
            <a:extLst>
              <a:ext uri="{FF2B5EF4-FFF2-40B4-BE49-F238E27FC236}">
                <a16:creationId xmlns:a16="http://schemas.microsoft.com/office/drawing/2014/main" id="{B8C971C2-C445-4C1A-A7BC-C54CE6BC6162}"/>
              </a:ext>
            </a:extLst>
          </p:cNvPr>
          <p:cNvPicPr>
            <a:picLocks noChangeAspect="1"/>
          </p:cNvPicPr>
          <p:nvPr/>
        </p:nvPicPr>
        <p:blipFill>
          <a:blip r:embed="rId5"/>
          <a:stretch>
            <a:fillRect/>
          </a:stretch>
        </p:blipFill>
        <p:spPr>
          <a:xfrm>
            <a:off x="801097" y="2317509"/>
            <a:ext cx="545922" cy="552789"/>
          </a:xfrm>
          <a:prstGeom prst="rect">
            <a:avLst/>
          </a:prstGeom>
        </p:spPr>
      </p:pic>
    </p:spTree>
    <p:extLst>
      <p:ext uri="{BB962C8B-B14F-4D97-AF65-F5344CB8AC3E}">
        <p14:creationId xmlns:p14="http://schemas.microsoft.com/office/powerpoint/2010/main" val="2154412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4BE572-DA6C-40D7-A83B-B27FF9C00803}"/>
              </a:ext>
            </a:extLst>
          </p:cNvPr>
          <p:cNvSpPr>
            <a:spLocks noGrp="1"/>
          </p:cNvSpPr>
          <p:nvPr>
            <p:ph type="title"/>
          </p:nvPr>
        </p:nvSpPr>
        <p:spPr>
          <a:xfrm>
            <a:off x="801097" y="272827"/>
            <a:ext cx="6415779" cy="1123354"/>
          </a:xfrm>
        </p:spPr>
        <p:txBody>
          <a:bodyPr>
            <a:normAutofit/>
          </a:bodyPr>
          <a:lstStyle/>
          <a:p>
            <a:pPr algn="ctr"/>
            <a:r>
              <a:rPr lang="en-US" b="1" dirty="0">
                <a:cs typeface="Calibri Light"/>
              </a:rPr>
              <a:t>SWOT ANALYSIS</a:t>
            </a:r>
          </a:p>
        </p:txBody>
      </p:sp>
      <p:sp>
        <p:nvSpPr>
          <p:cNvPr id="29" name="Content Placeholder 29">
            <a:extLst>
              <a:ext uri="{FF2B5EF4-FFF2-40B4-BE49-F238E27FC236}">
                <a16:creationId xmlns:a16="http://schemas.microsoft.com/office/drawing/2014/main" id="{40F68778-3D28-476E-AEBB-FB0E00978E09}"/>
              </a:ext>
            </a:extLst>
          </p:cNvPr>
          <p:cNvSpPr>
            <a:spLocks noGrp="1"/>
          </p:cNvSpPr>
          <p:nvPr>
            <p:ph idx="1"/>
          </p:nvPr>
        </p:nvSpPr>
        <p:spPr>
          <a:xfrm>
            <a:off x="805541" y="2088539"/>
            <a:ext cx="7089761" cy="4656390"/>
          </a:xfrm>
        </p:spPr>
        <p:txBody>
          <a:bodyPr anchor="t">
            <a:normAutofit fontScale="25000" lnSpcReduction="20000"/>
          </a:bodyPr>
          <a:lstStyle/>
          <a:p>
            <a:pPr marL="0" indent="0">
              <a:buNone/>
            </a:pPr>
            <a:r>
              <a:rPr lang="en-US" sz="3200" dirty="0">
                <a:solidFill>
                  <a:schemeClr val="accent2">
                    <a:lumMod val="60000"/>
                    <a:lumOff val="40000"/>
                  </a:schemeClr>
                </a:solidFill>
                <a:ea typeface="+mn-lt"/>
                <a:cs typeface="+mn-lt"/>
              </a:rPr>
              <a:t>                    </a:t>
            </a:r>
            <a:r>
              <a:rPr lang="en-US" sz="12000" b="1" dirty="0">
                <a:solidFill>
                  <a:schemeClr val="accent2">
                    <a:lumMod val="60000"/>
                    <a:lumOff val="40000"/>
                  </a:schemeClr>
                </a:solidFill>
                <a:ea typeface="+mn-lt"/>
                <a:cs typeface="+mn-lt"/>
              </a:rPr>
              <a:t>Experience in Hardware Development</a:t>
            </a:r>
            <a:br>
              <a:rPr lang="en-US" sz="12000" b="1" dirty="0">
                <a:solidFill>
                  <a:schemeClr val="accent2">
                    <a:lumMod val="60000"/>
                    <a:lumOff val="40000"/>
                  </a:schemeClr>
                </a:solidFill>
                <a:ea typeface="+mn-lt"/>
                <a:cs typeface="+mn-lt"/>
              </a:rPr>
            </a:br>
            <a:endParaRPr lang="en-US" sz="12000" b="1" dirty="0">
              <a:solidFill>
                <a:schemeClr val="accent2">
                  <a:lumMod val="60000"/>
                  <a:lumOff val="40000"/>
                </a:schemeClr>
              </a:solidFill>
              <a:ea typeface="+mn-lt"/>
              <a:cs typeface="+mn-lt"/>
            </a:endParaRPr>
          </a:p>
          <a:p>
            <a:r>
              <a:rPr lang="en-US" sz="8000" dirty="0">
                <a:ea typeface="+mn-lt"/>
                <a:cs typeface="+mn-lt"/>
              </a:rPr>
              <a:t>Former glory of Smartphones, pagers and Operating systems led Blackberry to own a mature process in developing automatic vehicles &amp; related operating systems. Thus, strengthening the current IOT industry solutions.</a:t>
            </a:r>
            <a:r>
              <a:rPr lang="en-US" sz="9600" dirty="0">
                <a:ea typeface="+mn-lt"/>
                <a:cs typeface="+mn-lt"/>
              </a:rPr>
              <a:t> </a:t>
            </a:r>
          </a:p>
          <a:p>
            <a:endParaRPr lang="en-US" sz="4400" dirty="0">
              <a:ea typeface="+mn-lt"/>
              <a:cs typeface="+mn-lt"/>
            </a:endParaRPr>
          </a:p>
          <a:p>
            <a:pPr marL="0" indent="0">
              <a:buNone/>
            </a:pPr>
            <a:r>
              <a:rPr lang="en-US" sz="9200" dirty="0">
                <a:solidFill>
                  <a:schemeClr val="accent2">
                    <a:lumMod val="60000"/>
                    <a:lumOff val="40000"/>
                  </a:schemeClr>
                </a:solidFill>
                <a:ea typeface="+mn-lt"/>
                <a:cs typeface="+mn-lt"/>
              </a:rPr>
              <a:t>       </a:t>
            </a:r>
            <a:r>
              <a:rPr lang="en-US" sz="12000" b="1" dirty="0">
                <a:solidFill>
                  <a:schemeClr val="accent2">
                    <a:lumMod val="60000"/>
                    <a:lumOff val="40000"/>
                  </a:schemeClr>
                </a:solidFill>
                <a:ea typeface="+mn-lt"/>
                <a:cs typeface="+mn-lt"/>
              </a:rPr>
              <a:t>Leadership Advantage </a:t>
            </a:r>
            <a:br>
              <a:rPr lang="en-US" sz="9200" dirty="0">
                <a:solidFill>
                  <a:schemeClr val="accent2">
                    <a:lumMod val="60000"/>
                    <a:lumOff val="40000"/>
                  </a:schemeClr>
                </a:solidFill>
                <a:ea typeface="+mn-lt"/>
                <a:cs typeface="+mn-lt"/>
              </a:rPr>
            </a:br>
            <a:endParaRPr lang="en-US" sz="9200" dirty="0">
              <a:solidFill>
                <a:schemeClr val="accent2">
                  <a:lumMod val="60000"/>
                  <a:lumOff val="40000"/>
                </a:schemeClr>
              </a:solidFill>
              <a:ea typeface="+mn-lt"/>
              <a:cs typeface="+mn-lt"/>
            </a:endParaRPr>
          </a:p>
          <a:p>
            <a:r>
              <a:rPr lang="en-US" sz="8000" dirty="0">
                <a:ea typeface="+mn-lt"/>
                <a:cs typeface="+mn-lt"/>
              </a:rPr>
              <a:t>The new CEO </a:t>
            </a:r>
            <a:r>
              <a:rPr lang="en-US" sz="8000" b="1" i="1" dirty="0">
                <a:ea typeface="+mn-lt"/>
                <a:cs typeface="+mn-lt"/>
              </a:rPr>
              <a:t>John Chen</a:t>
            </a:r>
            <a:r>
              <a:rPr lang="en-US" sz="8000" dirty="0">
                <a:ea typeface="+mn-lt"/>
                <a:cs typeface="+mn-lt"/>
              </a:rPr>
              <a:t> made the company profitable again.</a:t>
            </a:r>
          </a:p>
          <a:p>
            <a:r>
              <a:rPr lang="en-US" sz="8000" dirty="0">
                <a:ea typeface="+mn-lt"/>
                <a:cs typeface="+mn-lt"/>
              </a:rPr>
              <a:t>John Chen made several aggressive and effective decisions to save the company, including outsourcing all the manufacturing to partners and visiting the White House to keep on building the reputation of security.</a:t>
            </a:r>
          </a:p>
        </p:txBody>
      </p:sp>
      <p:pic>
        <p:nvPicPr>
          <p:cNvPr id="6" name="Picture 6" descr="A green plant in a garden&#10;&#10;Description generated with very high confidence">
            <a:extLst>
              <a:ext uri="{FF2B5EF4-FFF2-40B4-BE49-F238E27FC236}">
                <a16:creationId xmlns:a16="http://schemas.microsoft.com/office/drawing/2014/main" id="{A6EF1CBC-E6D4-4CCD-A15F-5DA6DA154F1F}"/>
              </a:ext>
            </a:extLst>
          </p:cNvPr>
          <p:cNvPicPr>
            <a:picLocks noChangeAspect="1"/>
          </p:cNvPicPr>
          <p:nvPr/>
        </p:nvPicPr>
        <p:blipFill rotWithShape="1">
          <a:blip r:embed="rId2"/>
          <a:srcRect l="23522" r="3033" b="-2"/>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28" name="Picture 25" descr="A picture containing text, vector graphics&#10;&#10;Description generated with high confidence">
            <a:extLst>
              <a:ext uri="{FF2B5EF4-FFF2-40B4-BE49-F238E27FC236}">
                <a16:creationId xmlns:a16="http://schemas.microsoft.com/office/drawing/2014/main" id="{D2729607-BAC0-4BE8-8AC5-DE8D37F20A1B}"/>
              </a:ext>
            </a:extLst>
          </p:cNvPr>
          <p:cNvPicPr>
            <a:picLocks noChangeAspect="1"/>
          </p:cNvPicPr>
          <p:nvPr/>
        </p:nvPicPr>
        <p:blipFill rotWithShape="1">
          <a:blip r:embed="rId3"/>
          <a:srcRect r="3191" b="-4"/>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40" name="Title 7">
            <a:extLst>
              <a:ext uri="{FF2B5EF4-FFF2-40B4-BE49-F238E27FC236}">
                <a16:creationId xmlns:a16="http://schemas.microsoft.com/office/drawing/2014/main" id="{5863B952-5337-49EE-B2FE-330737856C14}"/>
              </a:ext>
            </a:extLst>
          </p:cNvPr>
          <p:cNvSpPr txBox="1">
            <a:spLocks/>
          </p:cNvSpPr>
          <p:nvPr/>
        </p:nvSpPr>
        <p:spPr>
          <a:xfrm>
            <a:off x="2929103" y="1186408"/>
            <a:ext cx="2449859" cy="616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solidFill>
                  <a:schemeClr val="accent6">
                    <a:lumMod val="60000"/>
                    <a:lumOff val="40000"/>
                  </a:schemeClr>
                </a:solidFill>
                <a:latin typeface="Arial" panose="020B0604020202020204" pitchFamily="34" charset="0"/>
                <a:cs typeface="Arial" panose="020B0604020202020204" pitchFamily="34" charset="0"/>
              </a:rPr>
              <a:t>Strengths</a:t>
            </a:r>
          </a:p>
        </p:txBody>
      </p:sp>
      <p:pic>
        <p:nvPicPr>
          <p:cNvPr id="2" name="Picture 8" descr="A close up of a logo&#10;&#10;Description generated with very high confidence">
            <a:extLst>
              <a:ext uri="{FF2B5EF4-FFF2-40B4-BE49-F238E27FC236}">
                <a16:creationId xmlns:a16="http://schemas.microsoft.com/office/drawing/2014/main" id="{11394533-8498-4031-8BC0-FDFEC0305DD6}"/>
              </a:ext>
            </a:extLst>
          </p:cNvPr>
          <p:cNvPicPr>
            <a:picLocks noChangeAspect="1"/>
          </p:cNvPicPr>
          <p:nvPr/>
        </p:nvPicPr>
        <p:blipFill>
          <a:blip r:embed="rId4"/>
          <a:stretch>
            <a:fillRect/>
          </a:stretch>
        </p:blipFill>
        <p:spPr>
          <a:xfrm>
            <a:off x="8378092" y="6540252"/>
            <a:ext cx="3817815" cy="313109"/>
          </a:xfrm>
          <a:prstGeom prst="rect">
            <a:avLst/>
          </a:prstGeom>
        </p:spPr>
      </p:pic>
      <p:pic>
        <p:nvPicPr>
          <p:cNvPr id="4" name="Picture 3">
            <a:extLst>
              <a:ext uri="{FF2B5EF4-FFF2-40B4-BE49-F238E27FC236}">
                <a16:creationId xmlns:a16="http://schemas.microsoft.com/office/drawing/2014/main" id="{423C0D13-FC2C-4B3A-A1FD-5F8288E8CCAB}"/>
              </a:ext>
            </a:extLst>
          </p:cNvPr>
          <p:cNvPicPr>
            <a:picLocks noChangeAspect="1"/>
          </p:cNvPicPr>
          <p:nvPr/>
        </p:nvPicPr>
        <p:blipFill>
          <a:blip r:embed="rId5"/>
          <a:stretch>
            <a:fillRect/>
          </a:stretch>
        </p:blipFill>
        <p:spPr>
          <a:xfrm>
            <a:off x="848722" y="2088539"/>
            <a:ext cx="429612" cy="392340"/>
          </a:xfrm>
          <a:prstGeom prst="rect">
            <a:avLst/>
          </a:prstGeom>
        </p:spPr>
      </p:pic>
      <p:pic>
        <p:nvPicPr>
          <p:cNvPr id="5" name="Picture 4">
            <a:extLst>
              <a:ext uri="{FF2B5EF4-FFF2-40B4-BE49-F238E27FC236}">
                <a16:creationId xmlns:a16="http://schemas.microsoft.com/office/drawing/2014/main" id="{FE2FDF08-B0C6-49FD-992D-63A3B5836297}"/>
              </a:ext>
            </a:extLst>
          </p:cNvPr>
          <p:cNvPicPr>
            <a:picLocks noChangeAspect="1"/>
          </p:cNvPicPr>
          <p:nvPr/>
        </p:nvPicPr>
        <p:blipFill>
          <a:blip r:embed="rId6"/>
          <a:stretch>
            <a:fillRect/>
          </a:stretch>
        </p:blipFill>
        <p:spPr>
          <a:xfrm>
            <a:off x="825080" y="4082141"/>
            <a:ext cx="476896" cy="392340"/>
          </a:xfrm>
          <a:prstGeom prst="rect">
            <a:avLst/>
          </a:prstGeom>
        </p:spPr>
      </p:pic>
    </p:spTree>
    <p:extLst>
      <p:ext uri="{BB962C8B-B14F-4D97-AF65-F5344CB8AC3E}">
        <p14:creationId xmlns:p14="http://schemas.microsoft.com/office/powerpoint/2010/main" val="3706494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7D6F00-3080-46F7-B3B7-51CB458D33E9}"/>
              </a:ext>
            </a:extLst>
          </p:cNvPr>
          <p:cNvSpPr>
            <a:spLocks noGrp="1"/>
          </p:cNvSpPr>
          <p:nvPr>
            <p:ph type="title"/>
          </p:nvPr>
        </p:nvSpPr>
        <p:spPr>
          <a:xfrm>
            <a:off x="1524000" y="2245809"/>
            <a:ext cx="10534650" cy="2130463"/>
          </a:xfrm>
        </p:spPr>
        <p:txBody>
          <a:bodyPr vert="horz" lIns="91440" tIns="45720" rIns="91440" bIns="45720" rtlCol="0" anchor="b">
            <a:normAutofit/>
          </a:bodyPr>
          <a:lstStyle/>
          <a:p>
            <a:r>
              <a:rPr lang="en-US" sz="8000" b="1" kern="1200" dirty="0">
                <a:solidFill>
                  <a:schemeClr val="tx1"/>
                </a:solidFill>
                <a:latin typeface="+mj-lt"/>
                <a:ea typeface="+mj-ea"/>
                <a:cs typeface="+mj-cs"/>
              </a:rPr>
              <a:t>COMPANY RESEARCH</a:t>
            </a:r>
          </a:p>
        </p:txBody>
      </p:sp>
      <p:sp>
        <p:nvSpPr>
          <p:cNvPr id="38"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34355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Picture 13">
            <a:extLst>
              <a:ext uri="{FF2B5EF4-FFF2-40B4-BE49-F238E27FC236}">
                <a16:creationId xmlns:a16="http://schemas.microsoft.com/office/drawing/2014/main" id="{937B075B-E373-4E5C-9BF3-3A1878F93AC3}"/>
              </a:ext>
            </a:extLst>
          </p:cNvPr>
          <p:cNvPicPr>
            <a:picLocks noChangeAspect="1"/>
          </p:cNvPicPr>
          <p:nvPr/>
        </p:nvPicPr>
        <p:blipFill rotWithShape="1">
          <a:blip r:embed="rId2">
            <a:extLst>
              <a:ext uri="{28A0092B-C50C-407E-A947-70E740481C1C}">
                <a14:useLocalDpi xmlns:a14="http://schemas.microsoft.com/office/drawing/2010/main" val="0"/>
              </a:ext>
            </a:extLst>
          </a:blip>
          <a:srcRect t="28105" r="1" b="27559"/>
          <a:stretch/>
        </p:blipFill>
        <p:spPr>
          <a:xfrm>
            <a:off x="3649318" y="10"/>
            <a:ext cx="8542682" cy="2130463"/>
          </a:xfrm>
          <a:custGeom>
            <a:avLst/>
            <a:gdLst>
              <a:gd name="connsiteX0" fmla="*/ 986689 w 8542682"/>
              <a:gd name="connsiteY0" fmla="*/ 0 h 2130473"/>
              <a:gd name="connsiteX1" fmla="*/ 8542682 w 8542682"/>
              <a:gd name="connsiteY1" fmla="*/ 0 h 2130473"/>
              <a:gd name="connsiteX2" fmla="*/ 8542682 w 8542682"/>
              <a:gd name="connsiteY2" fmla="*/ 2130473 h 2130473"/>
              <a:gd name="connsiteX3" fmla="*/ 0 w 8542682"/>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8542682" h="2130473">
                <a:moveTo>
                  <a:pt x="986689" y="0"/>
                </a:moveTo>
                <a:lnTo>
                  <a:pt x="8542682" y="0"/>
                </a:lnTo>
                <a:lnTo>
                  <a:pt x="8542682" y="2130473"/>
                </a:lnTo>
                <a:lnTo>
                  <a:pt x="0" y="2130473"/>
                </a:lnTo>
                <a:close/>
              </a:path>
            </a:pathLst>
          </a:custGeom>
        </p:spPr>
      </p:pic>
      <p:sp>
        <p:nvSpPr>
          <p:cNvPr id="39" name="Freeform 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E41FF2BE-2491-4767-9358-1D749D3CD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82362"/>
            <a:ext cx="8572500" cy="2175638"/>
          </a:xfrm>
          <a:prstGeom prst="rect">
            <a:avLst/>
          </a:prstGeom>
        </p:spPr>
      </p:pic>
    </p:spTree>
    <p:extLst>
      <p:ext uri="{BB962C8B-B14F-4D97-AF65-F5344CB8AC3E}">
        <p14:creationId xmlns:p14="http://schemas.microsoft.com/office/powerpoint/2010/main" val="1612032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4BE572-DA6C-40D7-A83B-B27FF9C00803}"/>
              </a:ext>
            </a:extLst>
          </p:cNvPr>
          <p:cNvSpPr>
            <a:spLocks noGrp="1"/>
          </p:cNvSpPr>
          <p:nvPr>
            <p:ph type="title"/>
          </p:nvPr>
        </p:nvSpPr>
        <p:spPr>
          <a:xfrm>
            <a:off x="801097" y="272827"/>
            <a:ext cx="6415779" cy="1123354"/>
          </a:xfrm>
        </p:spPr>
        <p:txBody>
          <a:bodyPr>
            <a:normAutofit/>
          </a:bodyPr>
          <a:lstStyle/>
          <a:p>
            <a:pPr algn="ctr"/>
            <a:r>
              <a:rPr lang="en-US" b="1" dirty="0">
                <a:cs typeface="Calibri Light"/>
              </a:rPr>
              <a:t>SWOT ANALYSIS</a:t>
            </a:r>
          </a:p>
        </p:txBody>
      </p:sp>
      <p:sp>
        <p:nvSpPr>
          <p:cNvPr id="29" name="Content Placeholder 29">
            <a:extLst>
              <a:ext uri="{FF2B5EF4-FFF2-40B4-BE49-F238E27FC236}">
                <a16:creationId xmlns:a16="http://schemas.microsoft.com/office/drawing/2014/main" id="{40F68778-3D28-476E-AEBB-FB0E00978E09}"/>
              </a:ext>
            </a:extLst>
          </p:cNvPr>
          <p:cNvSpPr>
            <a:spLocks noGrp="1"/>
          </p:cNvSpPr>
          <p:nvPr>
            <p:ph idx="1"/>
          </p:nvPr>
        </p:nvSpPr>
        <p:spPr>
          <a:xfrm>
            <a:off x="805542" y="2421914"/>
            <a:ext cx="6696982" cy="4117528"/>
          </a:xfrm>
        </p:spPr>
        <p:txBody>
          <a:bodyPr anchor="t">
            <a:normAutofit fontScale="25000" lnSpcReduction="20000"/>
          </a:bodyPr>
          <a:lstStyle/>
          <a:p>
            <a:pPr marL="0" indent="0">
              <a:buNone/>
            </a:pPr>
            <a:r>
              <a:rPr lang="en-US" sz="3200" dirty="0">
                <a:solidFill>
                  <a:schemeClr val="accent2">
                    <a:lumMod val="60000"/>
                    <a:lumOff val="40000"/>
                  </a:schemeClr>
                </a:solidFill>
                <a:ea typeface="+mn-lt"/>
                <a:cs typeface="+mn-lt"/>
              </a:rPr>
              <a:t>                 </a:t>
            </a:r>
            <a:r>
              <a:rPr lang="en-US" sz="12000" b="1" dirty="0">
                <a:solidFill>
                  <a:schemeClr val="accent2">
                    <a:lumMod val="60000"/>
                    <a:lumOff val="40000"/>
                  </a:schemeClr>
                </a:solidFill>
                <a:ea typeface="+mn-lt"/>
                <a:cs typeface="+mn-lt"/>
              </a:rPr>
              <a:t>Small Smartphone Market Share</a:t>
            </a:r>
            <a:r>
              <a:rPr lang="en-US" sz="9200" dirty="0">
                <a:solidFill>
                  <a:schemeClr val="accent2">
                    <a:lumMod val="60000"/>
                    <a:lumOff val="40000"/>
                  </a:schemeClr>
                </a:solidFill>
                <a:ea typeface="+mn-lt"/>
                <a:cs typeface="+mn-lt"/>
              </a:rPr>
              <a:t> </a:t>
            </a:r>
          </a:p>
          <a:p>
            <a:r>
              <a:rPr lang="en-US" sz="9600" dirty="0">
                <a:ea typeface="+mn-lt"/>
                <a:cs typeface="+mn-lt"/>
              </a:rPr>
              <a:t>Difficult to compete with latest smartphones after losing once the market share to the brands - Apple, Samsung and Google Android.</a:t>
            </a:r>
          </a:p>
          <a:p>
            <a:endParaRPr lang="en-US" sz="9600" dirty="0">
              <a:solidFill>
                <a:schemeClr val="accent2">
                  <a:lumMod val="60000"/>
                  <a:lumOff val="40000"/>
                </a:schemeClr>
              </a:solidFill>
              <a:ea typeface="+mn-lt"/>
              <a:cs typeface="+mn-lt"/>
            </a:endParaRPr>
          </a:p>
          <a:p>
            <a:pPr marL="0" indent="0">
              <a:buNone/>
            </a:pPr>
            <a:r>
              <a:rPr lang="en-US" sz="9600" dirty="0">
                <a:solidFill>
                  <a:schemeClr val="accent2">
                    <a:lumMod val="60000"/>
                    <a:lumOff val="40000"/>
                  </a:schemeClr>
                </a:solidFill>
                <a:ea typeface="+mn-lt"/>
                <a:cs typeface="+mn-lt"/>
              </a:rPr>
              <a:t>       </a:t>
            </a:r>
            <a:r>
              <a:rPr lang="en-US" sz="12000" b="1" dirty="0">
                <a:solidFill>
                  <a:schemeClr val="accent2">
                    <a:lumMod val="60000"/>
                    <a:lumOff val="40000"/>
                  </a:schemeClr>
                </a:solidFill>
                <a:ea typeface="+mn-lt"/>
                <a:cs typeface="+mn-lt"/>
              </a:rPr>
              <a:t>Cash Flow</a:t>
            </a:r>
            <a:endParaRPr lang="en-US" sz="12000" b="1" dirty="0">
              <a:ea typeface="+mn-lt"/>
              <a:cs typeface="+mn-lt"/>
            </a:endParaRPr>
          </a:p>
          <a:p>
            <a:r>
              <a:rPr lang="en-US" sz="9600" dirty="0">
                <a:ea typeface="+mn-lt"/>
                <a:cs typeface="+mn-lt"/>
              </a:rPr>
              <a:t>The smartphones market share and revenue are shrinking gradually. </a:t>
            </a:r>
          </a:p>
          <a:p>
            <a:r>
              <a:rPr lang="en-US" sz="9600" dirty="0">
                <a:ea typeface="+mn-lt"/>
                <a:cs typeface="+mn-lt"/>
              </a:rPr>
              <a:t>Thus, no short term ROI.</a:t>
            </a:r>
          </a:p>
          <a:p>
            <a:r>
              <a:rPr lang="en-US" sz="9600" dirty="0">
                <a:ea typeface="+mn-lt"/>
                <a:cs typeface="+mn-lt"/>
              </a:rPr>
              <a:t>Long-term intensive R&amp;D getting difficult due to current </a:t>
            </a:r>
            <a:r>
              <a:rPr lang="en-US" sz="9600">
                <a:ea typeface="+mn-lt"/>
                <a:cs typeface="+mn-lt"/>
              </a:rPr>
              <a:t>stringent </a:t>
            </a:r>
            <a:r>
              <a:rPr lang="en-US" sz="9600" dirty="0">
                <a:ea typeface="+mn-lt"/>
                <a:cs typeface="+mn-lt"/>
              </a:rPr>
              <a:t>financial condition.</a:t>
            </a:r>
            <a:endParaRPr lang="en-US" sz="4400" dirty="0">
              <a:ea typeface="+mn-lt"/>
              <a:cs typeface="+mn-lt"/>
            </a:endParaRPr>
          </a:p>
        </p:txBody>
      </p:sp>
      <p:pic>
        <p:nvPicPr>
          <p:cNvPr id="6" name="Picture 6" descr="A green plant in a garden&#10;&#10;Description generated with very high confidence">
            <a:extLst>
              <a:ext uri="{FF2B5EF4-FFF2-40B4-BE49-F238E27FC236}">
                <a16:creationId xmlns:a16="http://schemas.microsoft.com/office/drawing/2014/main" id="{A6EF1CBC-E6D4-4CCD-A15F-5DA6DA154F1F}"/>
              </a:ext>
            </a:extLst>
          </p:cNvPr>
          <p:cNvPicPr>
            <a:picLocks noChangeAspect="1"/>
          </p:cNvPicPr>
          <p:nvPr/>
        </p:nvPicPr>
        <p:blipFill rotWithShape="1">
          <a:blip r:embed="rId2"/>
          <a:srcRect l="23522" r="3033" b="-2"/>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28" name="Picture 25" descr="A picture containing text, vector graphics&#10;&#10;Description generated with high confidence">
            <a:extLst>
              <a:ext uri="{FF2B5EF4-FFF2-40B4-BE49-F238E27FC236}">
                <a16:creationId xmlns:a16="http://schemas.microsoft.com/office/drawing/2014/main" id="{D2729607-BAC0-4BE8-8AC5-DE8D37F20A1B}"/>
              </a:ext>
            </a:extLst>
          </p:cNvPr>
          <p:cNvPicPr>
            <a:picLocks noChangeAspect="1"/>
          </p:cNvPicPr>
          <p:nvPr/>
        </p:nvPicPr>
        <p:blipFill rotWithShape="1">
          <a:blip r:embed="rId3"/>
          <a:srcRect r="3191" b="-4"/>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40" name="Title 7">
            <a:extLst>
              <a:ext uri="{FF2B5EF4-FFF2-40B4-BE49-F238E27FC236}">
                <a16:creationId xmlns:a16="http://schemas.microsoft.com/office/drawing/2014/main" id="{5863B952-5337-49EE-B2FE-330737856C14}"/>
              </a:ext>
            </a:extLst>
          </p:cNvPr>
          <p:cNvSpPr txBox="1">
            <a:spLocks/>
          </p:cNvSpPr>
          <p:nvPr/>
        </p:nvSpPr>
        <p:spPr>
          <a:xfrm>
            <a:off x="2654710" y="1186408"/>
            <a:ext cx="2989005" cy="740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solidFill>
                  <a:schemeClr val="accent2">
                    <a:lumMod val="75000"/>
                  </a:schemeClr>
                </a:solidFill>
                <a:latin typeface="Arial" panose="020B0604020202020204" pitchFamily="34" charset="0"/>
                <a:cs typeface="Arial" panose="020B0604020202020204" pitchFamily="34" charset="0"/>
              </a:rPr>
              <a:t>Weaknesses</a:t>
            </a:r>
          </a:p>
        </p:txBody>
      </p:sp>
      <p:pic>
        <p:nvPicPr>
          <p:cNvPr id="2" name="Picture 8" descr="A close up of a logo&#10;&#10;Description generated with very high confidence">
            <a:extLst>
              <a:ext uri="{FF2B5EF4-FFF2-40B4-BE49-F238E27FC236}">
                <a16:creationId xmlns:a16="http://schemas.microsoft.com/office/drawing/2014/main" id="{11394533-8498-4031-8BC0-FDFEC0305DD6}"/>
              </a:ext>
            </a:extLst>
          </p:cNvPr>
          <p:cNvPicPr>
            <a:picLocks noChangeAspect="1"/>
          </p:cNvPicPr>
          <p:nvPr/>
        </p:nvPicPr>
        <p:blipFill>
          <a:blip r:embed="rId4"/>
          <a:stretch>
            <a:fillRect/>
          </a:stretch>
        </p:blipFill>
        <p:spPr>
          <a:xfrm>
            <a:off x="8378092" y="6540252"/>
            <a:ext cx="3817815" cy="313109"/>
          </a:xfrm>
          <a:prstGeom prst="rect">
            <a:avLst/>
          </a:prstGeom>
        </p:spPr>
      </p:pic>
      <p:pic>
        <p:nvPicPr>
          <p:cNvPr id="3" name="Picture 2">
            <a:extLst>
              <a:ext uri="{FF2B5EF4-FFF2-40B4-BE49-F238E27FC236}">
                <a16:creationId xmlns:a16="http://schemas.microsoft.com/office/drawing/2014/main" id="{58ACC24B-08DB-4EFA-AB96-9CBA9676F638}"/>
              </a:ext>
            </a:extLst>
          </p:cNvPr>
          <p:cNvPicPr>
            <a:picLocks noChangeAspect="1"/>
          </p:cNvPicPr>
          <p:nvPr/>
        </p:nvPicPr>
        <p:blipFill>
          <a:blip r:embed="rId5"/>
          <a:stretch>
            <a:fillRect/>
          </a:stretch>
        </p:blipFill>
        <p:spPr>
          <a:xfrm>
            <a:off x="801097" y="2421914"/>
            <a:ext cx="378774" cy="358019"/>
          </a:xfrm>
          <a:prstGeom prst="rect">
            <a:avLst/>
          </a:prstGeom>
        </p:spPr>
      </p:pic>
      <p:pic>
        <p:nvPicPr>
          <p:cNvPr id="7" name="Picture 6">
            <a:extLst>
              <a:ext uri="{FF2B5EF4-FFF2-40B4-BE49-F238E27FC236}">
                <a16:creationId xmlns:a16="http://schemas.microsoft.com/office/drawing/2014/main" id="{CE2F8782-8263-4FE5-BF4D-E9158DEF511D}"/>
              </a:ext>
            </a:extLst>
          </p:cNvPr>
          <p:cNvPicPr>
            <a:picLocks noChangeAspect="1"/>
          </p:cNvPicPr>
          <p:nvPr/>
        </p:nvPicPr>
        <p:blipFill>
          <a:blip r:embed="rId6"/>
          <a:stretch>
            <a:fillRect/>
          </a:stretch>
        </p:blipFill>
        <p:spPr>
          <a:xfrm>
            <a:off x="801097" y="4122659"/>
            <a:ext cx="450214" cy="358019"/>
          </a:xfrm>
          <a:prstGeom prst="rect">
            <a:avLst/>
          </a:prstGeom>
        </p:spPr>
      </p:pic>
    </p:spTree>
    <p:extLst>
      <p:ext uri="{BB962C8B-B14F-4D97-AF65-F5344CB8AC3E}">
        <p14:creationId xmlns:p14="http://schemas.microsoft.com/office/powerpoint/2010/main" val="143192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4BE572-DA6C-40D7-A83B-B27FF9C00803}"/>
              </a:ext>
            </a:extLst>
          </p:cNvPr>
          <p:cNvSpPr>
            <a:spLocks noGrp="1"/>
          </p:cNvSpPr>
          <p:nvPr>
            <p:ph type="title"/>
          </p:nvPr>
        </p:nvSpPr>
        <p:spPr>
          <a:xfrm>
            <a:off x="801097" y="272827"/>
            <a:ext cx="6415779" cy="1123354"/>
          </a:xfrm>
        </p:spPr>
        <p:txBody>
          <a:bodyPr>
            <a:normAutofit/>
          </a:bodyPr>
          <a:lstStyle/>
          <a:p>
            <a:pPr algn="ctr"/>
            <a:r>
              <a:rPr lang="en-US" b="1" dirty="0">
                <a:cs typeface="Calibri Light"/>
              </a:rPr>
              <a:t>SWOT ANALYSIS</a:t>
            </a:r>
          </a:p>
        </p:txBody>
      </p:sp>
      <p:sp>
        <p:nvSpPr>
          <p:cNvPr id="29" name="Content Placeholder 29">
            <a:extLst>
              <a:ext uri="{FF2B5EF4-FFF2-40B4-BE49-F238E27FC236}">
                <a16:creationId xmlns:a16="http://schemas.microsoft.com/office/drawing/2014/main" id="{40F68778-3D28-476E-AEBB-FB0E00978E09}"/>
              </a:ext>
            </a:extLst>
          </p:cNvPr>
          <p:cNvSpPr>
            <a:spLocks noGrp="1"/>
          </p:cNvSpPr>
          <p:nvPr>
            <p:ph idx="1"/>
          </p:nvPr>
        </p:nvSpPr>
        <p:spPr>
          <a:xfrm>
            <a:off x="805542" y="2421914"/>
            <a:ext cx="7050432" cy="4117528"/>
          </a:xfrm>
        </p:spPr>
        <p:txBody>
          <a:bodyPr anchor="t">
            <a:normAutofit fontScale="47500" lnSpcReduction="20000"/>
          </a:bodyPr>
          <a:lstStyle/>
          <a:p>
            <a:pPr marL="0" indent="0">
              <a:buNone/>
            </a:pPr>
            <a:r>
              <a:rPr lang="en-US" sz="3200" dirty="0">
                <a:solidFill>
                  <a:schemeClr val="accent2">
                    <a:lumMod val="60000"/>
                    <a:lumOff val="40000"/>
                  </a:schemeClr>
                </a:solidFill>
                <a:ea typeface="+mn-lt"/>
                <a:cs typeface="+mn-lt"/>
              </a:rPr>
              <a:t>          </a:t>
            </a:r>
            <a:r>
              <a:rPr lang="en-US" sz="6300" b="1">
                <a:solidFill>
                  <a:schemeClr val="accent2">
                    <a:lumMod val="60000"/>
                    <a:lumOff val="40000"/>
                  </a:schemeClr>
                </a:solidFill>
                <a:ea typeface="+mn-lt"/>
                <a:cs typeface="+mn-lt"/>
              </a:rPr>
              <a:t>Customized Enterprise Operating System</a:t>
            </a:r>
          </a:p>
          <a:p>
            <a:pPr marL="0" indent="0">
              <a:buNone/>
            </a:pPr>
            <a:endParaRPr lang="en-US" sz="7500" dirty="0">
              <a:solidFill>
                <a:schemeClr val="accent2">
                  <a:lumMod val="60000"/>
                  <a:lumOff val="40000"/>
                </a:schemeClr>
              </a:solidFill>
              <a:ea typeface="+mn-lt"/>
              <a:cs typeface="+mn-lt"/>
            </a:endParaRPr>
          </a:p>
          <a:p>
            <a:pPr>
              <a:lnSpc>
                <a:spcPct val="110000"/>
              </a:lnSpc>
            </a:pPr>
            <a:r>
              <a:rPr lang="en-US" sz="5100" dirty="0">
                <a:ea typeface="+mn-lt"/>
                <a:cs typeface="+mn-lt"/>
              </a:rPr>
              <a:t>Blackberry offers enterprises with secure and complicated operating systems as IOT solutions. </a:t>
            </a:r>
          </a:p>
          <a:p>
            <a:pPr>
              <a:lnSpc>
                <a:spcPct val="110000"/>
              </a:lnSpc>
            </a:pPr>
            <a:r>
              <a:rPr lang="en-US" sz="5100" dirty="0">
                <a:ea typeface="+mn-lt"/>
                <a:cs typeface="+mn-lt"/>
              </a:rPr>
              <a:t>However, the customizing and integrating took a considerably long time and great effort. </a:t>
            </a:r>
          </a:p>
          <a:p>
            <a:pPr>
              <a:lnSpc>
                <a:spcPct val="110000"/>
              </a:lnSpc>
            </a:pPr>
            <a:r>
              <a:rPr lang="en-US" sz="5100" dirty="0">
                <a:ea typeface="+mn-lt"/>
                <a:cs typeface="+mn-lt"/>
              </a:rPr>
              <a:t>The IOT technology product line delayed the turnaround instead of achieving the required short-term ROI.</a:t>
            </a:r>
          </a:p>
        </p:txBody>
      </p:sp>
      <p:pic>
        <p:nvPicPr>
          <p:cNvPr id="6" name="Picture 6" descr="A green plant in a garden&#10;&#10;Description generated with very high confidence">
            <a:extLst>
              <a:ext uri="{FF2B5EF4-FFF2-40B4-BE49-F238E27FC236}">
                <a16:creationId xmlns:a16="http://schemas.microsoft.com/office/drawing/2014/main" id="{A6EF1CBC-E6D4-4CCD-A15F-5DA6DA154F1F}"/>
              </a:ext>
            </a:extLst>
          </p:cNvPr>
          <p:cNvPicPr>
            <a:picLocks noChangeAspect="1"/>
          </p:cNvPicPr>
          <p:nvPr/>
        </p:nvPicPr>
        <p:blipFill rotWithShape="1">
          <a:blip r:embed="rId2"/>
          <a:srcRect l="23522" r="3033" b="-2"/>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28" name="Picture 25" descr="A picture containing text, vector graphics&#10;&#10;Description generated with high confidence">
            <a:extLst>
              <a:ext uri="{FF2B5EF4-FFF2-40B4-BE49-F238E27FC236}">
                <a16:creationId xmlns:a16="http://schemas.microsoft.com/office/drawing/2014/main" id="{D2729607-BAC0-4BE8-8AC5-DE8D37F20A1B}"/>
              </a:ext>
            </a:extLst>
          </p:cNvPr>
          <p:cNvPicPr>
            <a:picLocks noChangeAspect="1"/>
          </p:cNvPicPr>
          <p:nvPr/>
        </p:nvPicPr>
        <p:blipFill rotWithShape="1">
          <a:blip r:embed="rId3"/>
          <a:srcRect r="3191" b="-4"/>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40" name="Title 7">
            <a:extLst>
              <a:ext uri="{FF2B5EF4-FFF2-40B4-BE49-F238E27FC236}">
                <a16:creationId xmlns:a16="http://schemas.microsoft.com/office/drawing/2014/main" id="{5863B952-5337-49EE-B2FE-330737856C14}"/>
              </a:ext>
            </a:extLst>
          </p:cNvPr>
          <p:cNvSpPr txBox="1">
            <a:spLocks/>
          </p:cNvSpPr>
          <p:nvPr/>
        </p:nvSpPr>
        <p:spPr>
          <a:xfrm>
            <a:off x="2654710" y="1186408"/>
            <a:ext cx="2989005" cy="740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solidFill>
                  <a:schemeClr val="accent2">
                    <a:lumMod val="75000"/>
                  </a:schemeClr>
                </a:solidFill>
                <a:latin typeface="Arial" panose="020B0604020202020204" pitchFamily="34" charset="0"/>
                <a:cs typeface="Arial" panose="020B0604020202020204" pitchFamily="34" charset="0"/>
              </a:rPr>
              <a:t>Weaknesses</a:t>
            </a:r>
          </a:p>
        </p:txBody>
      </p:sp>
      <p:pic>
        <p:nvPicPr>
          <p:cNvPr id="2" name="Picture 8" descr="A close up of a logo&#10;&#10;Description generated with very high confidence">
            <a:extLst>
              <a:ext uri="{FF2B5EF4-FFF2-40B4-BE49-F238E27FC236}">
                <a16:creationId xmlns:a16="http://schemas.microsoft.com/office/drawing/2014/main" id="{11394533-8498-4031-8BC0-FDFEC0305DD6}"/>
              </a:ext>
            </a:extLst>
          </p:cNvPr>
          <p:cNvPicPr>
            <a:picLocks noChangeAspect="1"/>
          </p:cNvPicPr>
          <p:nvPr/>
        </p:nvPicPr>
        <p:blipFill>
          <a:blip r:embed="rId4"/>
          <a:stretch>
            <a:fillRect/>
          </a:stretch>
        </p:blipFill>
        <p:spPr>
          <a:xfrm>
            <a:off x="8378092" y="6540252"/>
            <a:ext cx="3817815" cy="313109"/>
          </a:xfrm>
          <a:prstGeom prst="rect">
            <a:avLst/>
          </a:prstGeom>
        </p:spPr>
      </p:pic>
      <p:pic>
        <p:nvPicPr>
          <p:cNvPr id="5" name="Picture 4">
            <a:extLst>
              <a:ext uri="{FF2B5EF4-FFF2-40B4-BE49-F238E27FC236}">
                <a16:creationId xmlns:a16="http://schemas.microsoft.com/office/drawing/2014/main" id="{1DC4D307-63B5-469E-988F-1F0DB7DDA114}"/>
              </a:ext>
            </a:extLst>
          </p:cNvPr>
          <p:cNvPicPr>
            <a:picLocks noChangeAspect="1"/>
          </p:cNvPicPr>
          <p:nvPr/>
        </p:nvPicPr>
        <p:blipFill>
          <a:blip r:embed="rId5"/>
          <a:stretch>
            <a:fillRect/>
          </a:stretch>
        </p:blipFill>
        <p:spPr>
          <a:xfrm>
            <a:off x="801098" y="2421915"/>
            <a:ext cx="408270" cy="345597"/>
          </a:xfrm>
          <a:prstGeom prst="rect">
            <a:avLst/>
          </a:prstGeom>
        </p:spPr>
      </p:pic>
    </p:spTree>
    <p:extLst>
      <p:ext uri="{BB962C8B-B14F-4D97-AF65-F5344CB8AC3E}">
        <p14:creationId xmlns:p14="http://schemas.microsoft.com/office/powerpoint/2010/main" val="2180469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room with white walls&#10;&#10;Description generated with high confidence">
            <a:extLst>
              <a:ext uri="{FF2B5EF4-FFF2-40B4-BE49-F238E27FC236}">
                <a16:creationId xmlns:a16="http://schemas.microsoft.com/office/drawing/2014/main" id="{A3EAFD35-19FC-4FEE-969D-3500680CA3A7}"/>
              </a:ext>
            </a:extLst>
          </p:cNvPr>
          <p:cNvPicPr>
            <a:picLocks noChangeAspect="1"/>
          </p:cNvPicPr>
          <p:nvPr/>
        </p:nvPicPr>
        <p:blipFill>
          <a:blip r:embed="rId2">
            <a:alphaModFix/>
          </a:blip>
          <a:stretch>
            <a:fillRect/>
          </a:stretch>
        </p:blipFill>
        <p:spPr>
          <a:xfrm>
            <a:off x="-114300" y="120"/>
            <a:ext cx="12468225" cy="6905385"/>
          </a:xfrm>
          <a:prstGeom prst="rect">
            <a:avLst/>
          </a:prstGeom>
          <a:blipFill>
            <a:blip r:embed="rId3">
              <a:alphaModFix/>
            </a:blip>
            <a:stretch>
              <a:fillRect/>
            </a:stretch>
          </a:blipFill>
        </p:spPr>
      </p:pic>
      <p:sp>
        <p:nvSpPr>
          <p:cNvPr id="6" name="TextBox 5">
            <a:extLst>
              <a:ext uri="{FF2B5EF4-FFF2-40B4-BE49-F238E27FC236}">
                <a16:creationId xmlns:a16="http://schemas.microsoft.com/office/drawing/2014/main" id="{1D55AD05-CAE5-4C4C-8FBE-D2C6F26F6886}"/>
              </a:ext>
            </a:extLst>
          </p:cNvPr>
          <p:cNvSpPr txBox="1"/>
          <p:nvPr/>
        </p:nvSpPr>
        <p:spPr>
          <a:xfrm>
            <a:off x="115664" y="1217487"/>
            <a:ext cx="536373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FB27"/>
                </a:solidFill>
                <a:ea typeface="+mn-lt"/>
                <a:cs typeface="+mn-lt"/>
              </a:rPr>
              <a:t>Promising Market in EOT </a:t>
            </a:r>
            <a:br>
              <a:rPr lang="en-US" b="1" dirty="0">
                <a:solidFill>
                  <a:schemeClr val="bg1"/>
                </a:solidFill>
                <a:ea typeface="+mn-lt"/>
                <a:cs typeface="+mn-lt"/>
              </a:rPr>
            </a:br>
            <a:endParaRPr lang="en-US" dirty="0">
              <a:solidFill>
                <a:schemeClr val="bg1"/>
              </a:solidFill>
              <a:ea typeface="+mn-lt"/>
              <a:cs typeface="+mn-lt"/>
            </a:endParaRPr>
          </a:p>
          <a:p>
            <a:br>
              <a:rPr lang="en-US" b="1" dirty="0">
                <a:ea typeface="+mn-lt"/>
                <a:cs typeface="+mn-lt"/>
              </a:rPr>
            </a:br>
            <a:endParaRPr lang="en-US" dirty="0">
              <a:solidFill>
                <a:schemeClr val="bg1"/>
              </a:solidFill>
              <a:ea typeface="+mn-lt"/>
              <a:cs typeface="+mn-lt"/>
            </a:endParaRPr>
          </a:p>
          <a:p>
            <a:pPr algn="l"/>
            <a:endParaRPr lang="en-US" dirty="0">
              <a:solidFill>
                <a:schemeClr val="bg1"/>
              </a:solidFill>
              <a:cs typeface="Calibri"/>
            </a:endParaRPr>
          </a:p>
        </p:txBody>
      </p:sp>
      <p:sp>
        <p:nvSpPr>
          <p:cNvPr id="7" name="TextBox 6">
            <a:extLst>
              <a:ext uri="{FF2B5EF4-FFF2-40B4-BE49-F238E27FC236}">
                <a16:creationId xmlns:a16="http://schemas.microsoft.com/office/drawing/2014/main" id="{D94344AA-F53E-4B9C-969E-593AB3BC2FC2}"/>
              </a:ext>
            </a:extLst>
          </p:cNvPr>
          <p:cNvSpPr txBox="1"/>
          <p:nvPr/>
        </p:nvSpPr>
        <p:spPr>
          <a:xfrm>
            <a:off x="0" y="2707728"/>
            <a:ext cx="1186861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solidFill>
                  <a:schemeClr val="bg1"/>
                </a:solidFill>
                <a:cs typeface="Calibri"/>
              </a:rPr>
              <a:t>Market Prospect of Enterprise of Things is promising and bright.</a:t>
            </a:r>
          </a:p>
          <a:p>
            <a:pPr marL="285750" indent="-285750">
              <a:buFont typeface="Arial"/>
              <a:buChar char="•"/>
            </a:pPr>
            <a:r>
              <a:rPr lang="en-US" sz="2400" dirty="0">
                <a:solidFill>
                  <a:schemeClr val="bg1"/>
                </a:solidFill>
                <a:cs typeface="Calibri"/>
              </a:rPr>
              <a:t>EOT Enables digital transformation using Hyper-Connected “things” that are secure.</a:t>
            </a:r>
          </a:p>
          <a:p>
            <a:pPr marL="285750" indent="-285750">
              <a:buFont typeface="Arial"/>
              <a:buChar char="•"/>
            </a:pPr>
            <a:endParaRPr lang="en-US" sz="2400" dirty="0">
              <a:solidFill>
                <a:schemeClr val="bg1"/>
              </a:solidFill>
              <a:cs typeface="Calibri"/>
            </a:endParaRPr>
          </a:p>
          <a:p>
            <a:pPr marL="285750" indent="-285750">
              <a:buFont typeface="Arial"/>
              <a:buChar char="•"/>
            </a:pPr>
            <a:endParaRPr lang="en-US" sz="2400" dirty="0">
              <a:solidFill>
                <a:schemeClr val="bg1"/>
              </a:solidFill>
              <a:cs typeface="Calibri"/>
            </a:endParaRPr>
          </a:p>
          <a:p>
            <a:pPr marL="285750" indent="-285750">
              <a:buFont typeface="Arial"/>
              <a:buChar char="•"/>
            </a:pPr>
            <a:endParaRPr lang="en-US" sz="2400" dirty="0">
              <a:solidFill>
                <a:schemeClr val="bg1"/>
              </a:solidFill>
              <a:cs typeface="Calibri"/>
            </a:endParaRPr>
          </a:p>
          <a:p>
            <a:endParaRPr lang="en-US" sz="2400" dirty="0">
              <a:solidFill>
                <a:schemeClr val="bg1"/>
              </a:solidFill>
              <a:cs typeface="Calibri"/>
            </a:endParaRPr>
          </a:p>
          <a:p>
            <a:pPr marL="285750" indent="-285750">
              <a:buFont typeface="Arial"/>
              <a:buChar char="•"/>
            </a:pPr>
            <a:r>
              <a:rPr lang="en-US" sz="2400" dirty="0">
                <a:solidFill>
                  <a:schemeClr val="bg1"/>
                </a:solidFill>
                <a:cs typeface="Calibri"/>
              </a:rPr>
              <a:t>EOT market is expected to grow ten times in the upcoming 5-10 years.</a:t>
            </a:r>
          </a:p>
          <a:p>
            <a:pPr marL="285750" indent="-285750">
              <a:buFont typeface="Arial"/>
              <a:buChar char="•"/>
            </a:pPr>
            <a:r>
              <a:rPr lang="en-US" sz="2400" dirty="0">
                <a:solidFill>
                  <a:schemeClr val="bg1"/>
                </a:solidFill>
                <a:cs typeface="Calibri"/>
              </a:rPr>
              <a:t>Barriers to EOT success is </a:t>
            </a:r>
            <a:r>
              <a:rPr lang="en-US" sz="2400" dirty="0">
                <a:solidFill>
                  <a:srgbClr val="FFFF00"/>
                </a:solidFill>
                <a:cs typeface="Calibri"/>
              </a:rPr>
              <a:t>“security” </a:t>
            </a:r>
            <a:r>
              <a:rPr lang="en-US" sz="2400" dirty="0">
                <a:solidFill>
                  <a:schemeClr val="bg1"/>
                </a:solidFill>
                <a:cs typeface="Calibri"/>
              </a:rPr>
              <a:t>which is key aspect of blackberry.</a:t>
            </a:r>
          </a:p>
          <a:p>
            <a:pPr marL="285750" indent="-285750">
              <a:buFont typeface="Arial"/>
              <a:buChar char="•"/>
            </a:pPr>
            <a:r>
              <a:rPr lang="en-US" sz="2400" dirty="0">
                <a:solidFill>
                  <a:schemeClr val="bg1"/>
                </a:solidFill>
                <a:cs typeface="Calibri"/>
              </a:rPr>
              <a:t>Blackberry already shifted focus to EOT.</a:t>
            </a:r>
          </a:p>
          <a:p>
            <a:pPr marL="285750" indent="-285750">
              <a:buFont typeface="Arial"/>
              <a:buChar char="•"/>
            </a:pPr>
            <a:r>
              <a:rPr lang="en-US" sz="2400" dirty="0">
                <a:solidFill>
                  <a:schemeClr val="bg1"/>
                </a:solidFill>
                <a:cs typeface="Calibri"/>
              </a:rPr>
              <a:t>IOT platforms already available are not close to an industry standards and market is open for </a:t>
            </a:r>
            <a:r>
              <a:rPr lang="en-US" sz="2400" dirty="0">
                <a:solidFill>
                  <a:srgbClr val="FFFF00"/>
                </a:solidFill>
                <a:cs typeface="Calibri"/>
              </a:rPr>
              <a:t>innovation.</a:t>
            </a:r>
          </a:p>
        </p:txBody>
      </p:sp>
      <p:sp>
        <p:nvSpPr>
          <p:cNvPr id="8" name="Title 7">
            <a:extLst>
              <a:ext uri="{FF2B5EF4-FFF2-40B4-BE49-F238E27FC236}">
                <a16:creationId xmlns:a16="http://schemas.microsoft.com/office/drawing/2014/main" id="{1AC4EDEE-E2EA-457F-9E0F-2559F6E6A881}"/>
              </a:ext>
            </a:extLst>
          </p:cNvPr>
          <p:cNvSpPr txBox="1">
            <a:spLocks/>
          </p:cNvSpPr>
          <p:nvPr/>
        </p:nvSpPr>
        <p:spPr>
          <a:xfrm>
            <a:off x="2978689" y="149239"/>
            <a:ext cx="6415779" cy="1123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cs typeface="Calibri Light"/>
              </a:rPr>
              <a:t>SWOT ANALYSIS</a:t>
            </a:r>
          </a:p>
        </p:txBody>
      </p:sp>
      <p:sp>
        <p:nvSpPr>
          <p:cNvPr id="9" name="Title 7">
            <a:extLst>
              <a:ext uri="{FF2B5EF4-FFF2-40B4-BE49-F238E27FC236}">
                <a16:creationId xmlns:a16="http://schemas.microsoft.com/office/drawing/2014/main" id="{9A67CA12-D9F2-4B07-BE4E-EC909ED2ACAC}"/>
              </a:ext>
            </a:extLst>
          </p:cNvPr>
          <p:cNvSpPr txBox="1">
            <a:spLocks/>
          </p:cNvSpPr>
          <p:nvPr/>
        </p:nvSpPr>
        <p:spPr>
          <a:xfrm>
            <a:off x="4699682" y="878963"/>
            <a:ext cx="2449859" cy="61607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solidFill>
                  <a:schemeClr val="bg1"/>
                </a:solidFill>
                <a:latin typeface="Arial" panose="020B0604020202020204" pitchFamily="34" charset="0"/>
                <a:cs typeface="Arial" panose="020B0604020202020204" pitchFamily="34" charset="0"/>
              </a:rPr>
              <a:t>Opportunities</a:t>
            </a:r>
          </a:p>
        </p:txBody>
      </p:sp>
      <p:pic>
        <p:nvPicPr>
          <p:cNvPr id="10" name="Picture 9">
            <a:extLst>
              <a:ext uri="{FF2B5EF4-FFF2-40B4-BE49-F238E27FC236}">
                <a16:creationId xmlns:a16="http://schemas.microsoft.com/office/drawing/2014/main" id="{770510A3-EB13-46CB-AA36-822DFE913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3119" y="258528"/>
            <a:ext cx="3204073" cy="261199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1" name="Rectangle 10">
            <a:extLst>
              <a:ext uri="{FF2B5EF4-FFF2-40B4-BE49-F238E27FC236}">
                <a16:creationId xmlns:a16="http://schemas.microsoft.com/office/drawing/2014/main" id="{32ADB4F6-38A8-4A80-BC5F-385EBC26C23E}"/>
              </a:ext>
            </a:extLst>
          </p:cNvPr>
          <p:cNvSpPr/>
          <p:nvPr/>
        </p:nvSpPr>
        <p:spPr>
          <a:xfrm>
            <a:off x="1899320" y="3957310"/>
            <a:ext cx="2158738" cy="4593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Things</a:t>
            </a:r>
          </a:p>
        </p:txBody>
      </p:sp>
      <p:sp>
        <p:nvSpPr>
          <p:cNvPr id="13" name="Rectangle 12">
            <a:extLst>
              <a:ext uri="{FF2B5EF4-FFF2-40B4-BE49-F238E27FC236}">
                <a16:creationId xmlns:a16="http://schemas.microsoft.com/office/drawing/2014/main" id="{6FB9507F-0C52-4AC8-AB2B-3222405194A8}"/>
              </a:ext>
            </a:extLst>
          </p:cNvPr>
          <p:cNvSpPr/>
          <p:nvPr/>
        </p:nvSpPr>
        <p:spPr>
          <a:xfrm>
            <a:off x="5588524" y="4318880"/>
            <a:ext cx="2158738" cy="4593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Digital</a:t>
            </a:r>
          </a:p>
        </p:txBody>
      </p:sp>
      <p:sp>
        <p:nvSpPr>
          <p:cNvPr id="14" name="Rectangle 13">
            <a:extLst>
              <a:ext uri="{FF2B5EF4-FFF2-40B4-BE49-F238E27FC236}">
                <a16:creationId xmlns:a16="http://schemas.microsoft.com/office/drawing/2014/main" id="{383D2705-3FFB-48B4-8854-426B562C2CCE}"/>
              </a:ext>
            </a:extLst>
          </p:cNvPr>
          <p:cNvSpPr/>
          <p:nvPr/>
        </p:nvSpPr>
        <p:spPr>
          <a:xfrm>
            <a:off x="5588524" y="3528601"/>
            <a:ext cx="2158738" cy="4593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Physical</a:t>
            </a:r>
          </a:p>
        </p:txBody>
      </p:sp>
      <p:cxnSp>
        <p:nvCxnSpPr>
          <p:cNvPr id="16" name="Straight Connector 15">
            <a:extLst>
              <a:ext uri="{FF2B5EF4-FFF2-40B4-BE49-F238E27FC236}">
                <a16:creationId xmlns:a16="http://schemas.microsoft.com/office/drawing/2014/main" id="{821260CC-C396-43CC-A99C-4B6772D05FB5}"/>
              </a:ext>
            </a:extLst>
          </p:cNvPr>
          <p:cNvCxnSpPr>
            <a:endCxn id="14" idx="1"/>
          </p:cNvCxnSpPr>
          <p:nvPr/>
        </p:nvCxnSpPr>
        <p:spPr>
          <a:xfrm flipV="1">
            <a:off x="4081806" y="3758269"/>
            <a:ext cx="1506718" cy="384298"/>
          </a:xfrm>
          <a:prstGeom prst="line">
            <a:avLst/>
          </a:prstGeom>
        </p:spPr>
        <p:style>
          <a:lnRef idx="3">
            <a:schemeClr val="accent4"/>
          </a:lnRef>
          <a:fillRef idx="0">
            <a:schemeClr val="accent4"/>
          </a:fillRef>
          <a:effectRef idx="2">
            <a:schemeClr val="accent4"/>
          </a:effectRef>
          <a:fontRef idx="minor">
            <a:schemeClr val="tx1"/>
          </a:fontRef>
        </p:style>
      </p:cxnSp>
      <p:cxnSp>
        <p:nvCxnSpPr>
          <p:cNvPr id="17" name="Straight Connector 16">
            <a:extLst>
              <a:ext uri="{FF2B5EF4-FFF2-40B4-BE49-F238E27FC236}">
                <a16:creationId xmlns:a16="http://schemas.microsoft.com/office/drawing/2014/main" id="{7156AA95-1A70-49EB-B02A-B9AEF9E3808E}"/>
              </a:ext>
            </a:extLst>
          </p:cNvPr>
          <p:cNvCxnSpPr>
            <a:cxnSpLocks/>
          </p:cNvCxnSpPr>
          <p:nvPr/>
        </p:nvCxnSpPr>
        <p:spPr>
          <a:xfrm>
            <a:off x="4058058" y="4334716"/>
            <a:ext cx="1636269" cy="283604"/>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98805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room with white walls&#10;&#10;Description generated with high confidence">
            <a:extLst>
              <a:ext uri="{FF2B5EF4-FFF2-40B4-BE49-F238E27FC236}">
                <a16:creationId xmlns:a16="http://schemas.microsoft.com/office/drawing/2014/main" id="{A3EAFD35-19FC-4FEE-969D-3500680CA3A7}"/>
              </a:ext>
            </a:extLst>
          </p:cNvPr>
          <p:cNvPicPr>
            <a:picLocks noChangeAspect="1"/>
          </p:cNvPicPr>
          <p:nvPr/>
        </p:nvPicPr>
        <p:blipFill>
          <a:blip r:embed="rId2"/>
          <a:stretch>
            <a:fillRect/>
          </a:stretch>
        </p:blipFill>
        <p:spPr>
          <a:xfrm>
            <a:off x="-114300" y="9547"/>
            <a:ext cx="12468225" cy="6905385"/>
          </a:xfrm>
          <a:prstGeom prst="rect">
            <a:avLst/>
          </a:prstGeom>
        </p:spPr>
      </p:pic>
      <p:sp>
        <p:nvSpPr>
          <p:cNvPr id="6" name="TextBox 5">
            <a:extLst>
              <a:ext uri="{FF2B5EF4-FFF2-40B4-BE49-F238E27FC236}">
                <a16:creationId xmlns:a16="http://schemas.microsoft.com/office/drawing/2014/main" id="{1D55AD05-CAE5-4C4C-8FBE-D2C6F26F6886}"/>
              </a:ext>
            </a:extLst>
          </p:cNvPr>
          <p:cNvSpPr txBox="1"/>
          <p:nvPr/>
        </p:nvSpPr>
        <p:spPr>
          <a:xfrm>
            <a:off x="176212" y="1452507"/>
            <a:ext cx="5943600"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FB27"/>
                </a:solidFill>
                <a:ea typeface="+mn-lt"/>
                <a:cs typeface="+mn-lt"/>
              </a:rPr>
              <a:t>Economic Conflicts-Trade War and HUAWEI Ban</a:t>
            </a:r>
            <a:br>
              <a:rPr lang="en-US" b="1" dirty="0">
                <a:ea typeface="+mn-lt"/>
                <a:cs typeface="+mn-lt"/>
              </a:rPr>
            </a:br>
            <a:endParaRPr lang="en-US" dirty="0">
              <a:ea typeface="+mn-lt"/>
              <a:cs typeface="+mn-lt"/>
            </a:endParaRPr>
          </a:p>
          <a:p>
            <a:br>
              <a:rPr lang="en-US" b="1" dirty="0">
                <a:solidFill>
                  <a:schemeClr val="bg1"/>
                </a:solidFill>
                <a:ea typeface="+mn-lt"/>
                <a:cs typeface="+mn-lt"/>
              </a:rPr>
            </a:br>
            <a:endParaRPr lang="en-US" dirty="0">
              <a:solidFill>
                <a:schemeClr val="bg1"/>
              </a:solidFill>
              <a:ea typeface="+mn-lt"/>
              <a:cs typeface="+mn-lt"/>
            </a:endParaRPr>
          </a:p>
          <a:p>
            <a:br>
              <a:rPr lang="en-US" b="1" dirty="0">
                <a:ea typeface="+mn-lt"/>
                <a:cs typeface="+mn-lt"/>
              </a:rPr>
            </a:br>
            <a:endParaRPr lang="en-US" dirty="0">
              <a:solidFill>
                <a:schemeClr val="bg1"/>
              </a:solidFill>
              <a:ea typeface="+mn-lt"/>
              <a:cs typeface="+mn-lt"/>
            </a:endParaRPr>
          </a:p>
          <a:p>
            <a:pPr algn="l"/>
            <a:endParaRPr lang="en-US" dirty="0">
              <a:solidFill>
                <a:schemeClr val="bg1"/>
              </a:solidFill>
              <a:cs typeface="Calibri"/>
            </a:endParaRPr>
          </a:p>
        </p:txBody>
      </p:sp>
      <p:sp>
        <p:nvSpPr>
          <p:cNvPr id="3" name="TextBox 2">
            <a:extLst>
              <a:ext uri="{FF2B5EF4-FFF2-40B4-BE49-F238E27FC236}">
                <a16:creationId xmlns:a16="http://schemas.microsoft.com/office/drawing/2014/main" id="{8E4F23AD-A722-4A5C-A775-B7043786B487}"/>
              </a:ext>
            </a:extLst>
          </p:cNvPr>
          <p:cNvSpPr txBox="1"/>
          <p:nvPr/>
        </p:nvSpPr>
        <p:spPr>
          <a:xfrm>
            <a:off x="176212" y="2829450"/>
            <a:ext cx="11887200"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solidFill>
                  <a:srgbClr val="FFFF00"/>
                </a:solidFill>
                <a:ea typeface="+mn-lt"/>
                <a:cs typeface="+mn-lt"/>
              </a:rPr>
              <a:t>US –China trade war </a:t>
            </a:r>
            <a:r>
              <a:rPr lang="en-US" sz="2400" dirty="0">
                <a:solidFill>
                  <a:schemeClr val="bg1"/>
                </a:solidFill>
                <a:ea typeface="+mn-lt"/>
                <a:cs typeface="+mn-lt"/>
              </a:rPr>
              <a:t>due to imposed taxes on Chinese goods by US in order to make people buy American.</a:t>
            </a:r>
          </a:p>
          <a:p>
            <a:pPr marL="285750" indent="-285750">
              <a:buFont typeface="Arial"/>
              <a:buChar char="•"/>
            </a:pPr>
            <a:r>
              <a:rPr lang="en-US" sz="2400" dirty="0">
                <a:solidFill>
                  <a:srgbClr val="FFFF00"/>
                </a:solidFill>
                <a:ea typeface="+mn-lt"/>
                <a:cs typeface="+mn-lt"/>
              </a:rPr>
              <a:t>Huawei</a:t>
            </a:r>
            <a:r>
              <a:rPr lang="en-US" sz="2400" dirty="0">
                <a:solidFill>
                  <a:schemeClr val="bg1"/>
                </a:solidFill>
                <a:ea typeface="+mn-lt"/>
                <a:cs typeface="+mn-lt"/>
              </a:rPr>
              <a:t> was banned in US as it had good connections with Chinese government. </a:t>
            </a:r>
          </a:p>
          <a:p>
            <a:pPr marL="285750" indent="-285750">
              <a:buFont typeface="Arial"/>
              <a:buChar char="•"/>
            </a:pPr>
            <a:r>
              <a:rPr lang="en-US" sz="2400" dirty="0">
                <a:solidFill>
                  <a:schemeClr val="bg1"/>
                </a:solidFill>
                <a:ea typeface="+mn-lt"/>
                <a:cs typeface="+mn-lt"/>
              </a:rPr>
              <a:t>It was feared  that the equipment could be used to spy on other countries and companies.</a:t>
            </a:r>
          </a:p>
          <a:p>
            <a:pPr marL="285750" indent="-285750">
              <a:buFont typeface="Arial"/>
              <a:buChar char="•"/>
            </a:pPr>
            <a:r>
              <a:rPr lang="en-US" sz="2400" dirty="0">
                <a:solidFill>
                  <a:schemeClr val="bg1"/>
                </a:solidFill>
                <a:ea typeface="+mn-lt"/>
                <a:cs typeface="+mn-lt"/>
              </a:rPr>
              <a:t>Raised the concern of cyber security, which can be beneficial to reputed Blackberry Ltd.</a:t>
            </a:r>
          </a:p>
          <a:p>
            <a:pPr marL="285750" indent="-285750">
              <a:buFont typeface="Arial"/>
              <a:buChar char="•"/>
            </a:pPr>
            <a:endParaRPr lang="en-US" dirty="0">
              <a:solidFill>
                <a:srgbClr val="000000"/>
              </a:solidFill>
              <a:cs typeface="Calibri"/>
            </a:endParaRPr>
          </a:p>
        </p:txBody>
      </p:sp>
      <p:sp>
        <p:nvSpPr>
          <p:cNvPr id="8" name="Title 7">
            <a:extLst>
              <a:ext uri="{FF2B5EF4-FFF2-40B4-BE49-F238E27FC236}">
                <a16:creationId xmlns:a16="http://schemas.microsoft.com/office/drawing/2014/main" id="{C0B059AA-7943-4119-A630-1AB49375BD31}"/>
              </a:ext>
            </a:extLst>
          </p:cNvPr>
          <p:cNvSpPr txBox="1">
            <a:spLocks/>
          </p:cNvSpPr>
          <p:nvPr/>
        </p:nvSpPr>
        <p:spPr>
          <a:xfrm>
            <a:off x="2978689" y="149239"/>
            <a:ext cx="6415779" cy="1123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cs typeface="Calibri Light"/>
              </a:rPr>
              <a:t>SWOT ANALYSIS</a:t>
            </a:r>
          </a:p>
        </p:txBody>
      </p:sp>
      <p:sp>
        <p:nvSpPr>
          <p:cNvPr id="9" name="Title 7">
            <a:extLst>
              <a:ext uri="{FF2B5EF4-FFF2-40B4-BE49-F238E27FC236}">
                <a16:creationId xmlns:a16="http://schemas.microsoft.com/office/drawing/2014/main" id="{82E03A3B-81D9-4DCE-9925-2F9092CF33FB}"/>
              </a:ext>
            </a:extLst>
          </p:cNvPr>
          <p:cNvSpPr txBox="1">
            <a:spLocks/>
          </p:cNvSpPr>
          <p:nvPr/>
        </p:nvSpPr>
        <p:spPr>
          <a:xfrm>
            <a:off x="4699682" y="878963"/>
            <a:ext cx="2449859" cy="61607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solidFill>
                  <a:schemeClr val="bg1"/>
                </a:solidFill>
                <a:latin typeface="Arial" panose="020B0604020202020204" pitchFamily="34" charset="0"/>
                <a:cs typeface="Arial" panose="020B0604020202020204" pitchFamily="34" charset="0"/>
              </a:rPr>
              <a:t>Opportunities</a:t>
            </a:r>
          </a:p>
        </p:txBody>
      </p:sp>
      <p:pic>
        <p:nvPicPr>
          <p:cNvPr id="11" name="Picture 10">
            <a:extLst>
              <a:ext uri="{FF2B5EF4-FFF2-40B4-BE49-F238E27FC236}">
                <a16:creationId xmlns:a16="http://schemas.microsoft.com/office/drawing/2014/main" id="{3EE5AFC6-B430-4100-943F-F24226DBA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507" y="366232"/>
            <a:ext cx="4658493" cy="200169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634773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room with white walls&#10;&#10;Description generated with high confidence">
            <a:extLst>
              <a:ext uri="{FF2B5EF4-FFF2-40B4-BE49-F238E27FC236}">
                <a16:creationId xmlns:a16="http://schemas.microsoft.com/office/drawing/2014/main" id="{A3EAFD35-19FC-4FEE-969D-3500680CA3A7}"/>
              </a:ext>
            </a:extLst>
          </p:cNvPr>
          <p:cNvPicPr>
            <a:picLocks noChangeAspect="1"/>
          </p:cNvPicPr>
          <p:nvPr/>
        </p:nvPicPr>
        <p:blipFill>
          <a:blip r:embed="rId2"/>
          <a:stretch>
            <a:fillRect/>
          </a:stretch>
        </p:blipFill>
        <p:spPr>
          <a:xfrm>
            <a:off x="-114300" y="120"/>
            <a:ext cx="12468225" cy="6905385"/>
          </a:xfrm>
          <a:prstGeom prst="rect">
            <a:avLst/>
          </a:prstGeom>
        </p:spPr>
      </p:pic>
      <p:sp>
        <p:nvSpPr>
          <p:cNvPr id="6" name="TextBox 5">
            <a:extLst>
              <a:ext uri="{FF2B5EF4-FFF2-40B4-BE49-F238E27FC236}">
                <a16:creationId xmlns:a16="http://schemas.microsoft.com/office/drawing/2014/main" id="{1D55AD05-CAE5-4C4C-8FBE-D2C6F26F6886}"/>
              </a:ext>
            </a:extLst>
          </p:cNvPr>
          <p:cNvSpPr txBox="1"/>
          <p:nvPr/>
        </p:nvSpPr>
        <p:spPr>
          <a:xfrm>
            <a:off x="92149" y="1263166"/>
            <a:ext cx="8160834"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FB27"/>
                </a:solidFill>
                <a:ea typeface="+mn-lt"/>
                <a:cs typeface="+mn-lt"/>
              </a:rPr>
              <a:t>Privacy Leakage and Barriers to IOT</a:t>
            </a:r>
            <a:br>
              <a:rPr lang="en-US" b="1" dirty="0">
                <a:ea typeface="+mn-lt"/>
                <a:cs typeface="+mn-lt"/>
              </a:rPr>
            </a:br>
            <a:endParaRPr lang="en-US" dirty="0">
              <a:ea typeface="+mn-lt"/>
              <a:cs typeface="+mn-lt"/>
            </a:endParaRPr>
          </a:p>
          <a:p>
            <a:br>
              <a:rPr lang="en-US" b="1" dirty="0">
                <a:solidFill>
                  <a:schemeClr val="bg1"/>
                </a:solidFill>
                <a:ea typeface="+mn-lt"/>
                <a:cs typeface="+mn-lt"/>
              </a:rPr>
            </a:br>
            <a:endParaRPr lang="en-US" dirty="0">
              <a:solidFill>
                <a:schemeClr val="bg1"/>
              </a:solidFill>
              <a:ea typeface="+mn-lt"/>
              <a:cs typeface="+mn-lt"/>
            </a:endParaRPr>
          </a:p>
          <a:p>
            <a:br>
              <a:rPr lang="en-US" b="1" dirty="0">
                <a:ea typeface="+mn-lt"/>
                <a:cs typeface="+mn-lt"/>
              </a:rPr>
            </a:br>
            <a:endParaRPr lang="en-US" dirty="0">
              <a:solidFill>
                <a:schemeClr val="bg1"/>
              </a:solidFill>
              <a:ea typeface="+mn-lt"/>
              <a:cs typeface="+mn-lt"/>
            </a:endParaRPr>
          </a:p>
          <a:p>
            <a:pPr algn="l"/>
            <a:endParaRPr lang="en-US" dirty="0">
              <a:solidFill>
                <a:schemeClr val="bg1"/>
              </a:solidFill>
              <a:cs typeface="Calibri"/>
            </a:endParaRPr>
          </a:p>
        </p:txBody>
      </p:sp>
      <p:sp>
        <p:nvSpPr>
          <p:cNvPr id="3" name="TextBox 2">
            <a:extLst>
              <a:ext uri="{FF2B5EF4-FFF2-40B4-BE49-F238E27FC236}">
                <a16:creationId xmlns:a16="http://schemas.microsoft.com/office/drawing/2014/main" id="{1F252FA7-9940-49D3-8FCE-D55B53A72958}"/>
              </a:ext>
            </a:extLst>
          </p:cNvPr>
          <p:cNvSpPr txBox="1"/>
          <p:nvPr/>
        </p:nvSpPr>
        <p:spPr>
          <a:xfrm>
            <a:off x="0" y="3199187"/>
            <a:ext cx="1188720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solidFill>
                  <a:schemeClr val="bg1"/>
                </a:solidFill>
                <a:ea typeface="+mn-lt"/>
                <a:cs typeface="+mn-lt"/>
              </a:rPr>
              <a:t>Constant news and articles about </a:t>
            </a:r>
            <a:r>
              <a:rPr lang="en-US" sz="2400" dirty="0">
                <a:solidFill>
                  <a:srgbClr val="FFFF00"/>
                </a:solidFill>
                <a:ea typeface="+mn-lt"/>
                <a:cs typeface="+mn-lt"/>
              </a:rPr>
              <a:t>leakage of personal information</a:t>
            </a:r>
            <a:r>
              <a:rPr lang="en-US" sz="2400" dirty="0">
                <a:solidFill>
                  <a:schemeClr val="bg1"/>
                </a:solidFill>
                <a:ea typeface="+mn-lt"/>
                <a:cs typeface="+mn-lt"/>
              </a:rPr>
              <a:t>, which arouse huge concerns to the internet and IOT industry.</a:t>
            </a:r>
          </a:p>
          <a:p>
            <a:pPr marL="285750" indent="-285750">
              <a:buFont typeface="Arial"/>
              <a:buChar char="•"/>
            </a:pPr>
            <a:r>
              <a:rPr lang="en-US" sz="2400" dirty="0">
                <a:solidFill>
                  <a:schemeClr val="bg1"/>
                </a:solidFill>
                <a:ea typeface="+mn-lt"/>
                <a:cs typeface="+mn-lt"/>
              </a:rPr>
              <a:t>Popular social medias like </a:t>
            </a:r>
            <a:r>
              <a:rPr lang="en-US" sz="2400" dirty="0">
                <a:solidFill>
                  <a:srgbClr val="FFFF00"/>
                </a:solidFill>
                <a:ea typeface="+mn-lt"/>
                <a:cs typeface="+mn-lt"/>
              </a:rPr>
              <a:t>Facebook</a:t>
            </a:r>
            <a:r>
              <a:rPr lang="en-US" sz="2400" dirty="0">
                <a:solidFill>
                  <a:schemeClr val="bg1"/>
                </a:solidFill>
                <a:ea typeface="+mn-lt"/>
                <a:cs typeface="+mn-lt"/>
              </a:rPr>
              <a:t> and large finance organizations like Desjardins were reported to leak personal data recently.</a:t>
            </a:r>
          </a:p>
          <a:p>
            <a:pPr marL="285750" indent="-285750">
              <a:buFont typeface="Arial"/>
              <a:buChar char="•"/>
            </a:pPr>
            <a:r>
              <a:rPr lang="en-US" sz="2400" dirty="0">
                <a:solidFill>
                  <a:schemeClr val="bg1"/>
                </a:solidFill>
                <a:ea typeface="+mn-lt"/>
                <a:cs typeface="+mn-lt"/>
              </a:rPr>
              <a:t>Recent news about the </a:t>
            </a:r>
            <a:r>
              <a:rPr lang="en-US" sz="2400" dirty="0">
                <a:solidFill>
                  <a:srgbClr val="FFFF00"/>
                </a:solidFill>
                <a:ea typeface="+mn-lt"/>
                <a:cs typeface="+mn-lt"/>
              </a:rPr>
              <a:t>Capital One</a:t>
            </a:r>
            <a:r>
              <a:rPr lang="en-US" sz="2400" dirty="0">
                <a:solidFill>
                  <a:schemeClr val="bg1"/>
                </a:solidFill>
                <a:ea typeface="+mn-lt"/>
                <a:cs typeface="+mn-lt"/>
              </a:rPr>
              <a:t> data hack where the personal information about the customers including the Personal information and credit card details were compromised.</a:t>
            </a:r>
          </a:p>
          <a:p>
            <a:pPr marL="285750" indent="-285750">
              <a:buFont typeface="Arial"/>
              <a:buChar char="•"/>
            </a:pPr>
            <a:r>
              <a:rPr lang="en-US" sz="2400" dirty="0">
                <a:solidFill>
                  <a:schemeClr val="bg1"/>
                </a:solidFill>
                <a:ea typeface="+mn-lt"/>
                <a:cs typeface="+mn-lt"/>
              </a:rPr>
              <a:t>The fear to privacy leakage has become a significant </a:t>
            </a:r>
            <a:r>
              <a:rPr lang="en-US" sz="2400" dirty="0">
                <a:solidFill>
                  <a:srgbClr val="FFFF00"/>
                </a:solidFill>
                <a:ea typeface="+mn-lt"/>
                <a:cs typeface="+mn-lt"/>
              </a:rPr>
              <a:t>barrier to IOT </a:t>
            </a:r>
            <a:r>
              <a:rPr lang="en-US" sz="2400" dirty="0">
                <a:solidFill>
                  <a:schemeClr val="bg1"/>
                </a:solidFill>
                <a:ea typeface="+mn-lt"/>
                <a:cs typeface="+mn-lt"/>
              </a:rPr>
              <a:t>and other internet-related industries especially in individual consumer market.</a:t>
            </a:r>
          </a:p>
          <a:p>
            <a:pPr marL="285750" indent="-285750">
              <a:buFont typeface="Arial"/>
              <a:buChar char="•"/>
            </a:pPr>
            <a:r>
              <a:rPr lang="en-US" sz="2400" dirty="0">
                <a:solidFill>
                  <a:schemeClr val="bg1"/>
                </a:solidFill>
                <a:ea typeface="+mn-lt"/>
                <a:cs typeface="+mn-lt"/>
              </a:rPr>
              <a:t>The </a:t>
            </a:r>
            <a:r>
              <a:rPr lang="en-US" sz="2400" dirty="0">
                <a:solidFill>
                  <a:srgbClr val="FFFF00"/>
                </a:solidFill>
                <a:ea typeface="+mn-lt"/>
                <a:cs typeface="+mn-lt"/>
              </a:rPr>
              <a:t>preference of governments </a:t>
            </a:r>
            <a:r>
              <a:rPr lang="en-US" sz="2400" dirty="0">
                <a:solidFill>
                  <a:schemeClr val="bg1"/>
                </a:solidFill>
                <a:ea typeface="+mn-lt"/>
                <a:cs typeface="+mn-lt"/>
              </a:rPr>
              <a:t>on local enterprises can help with the growth and development of Blackberry.</a:t>
            </a:r>
            <a:endParaRPr lang="en-US" sz="2400" dirty="0">
              <a:solidFill>
                <a:schemeClr val="bg1"/>
              </a:solidFill>
              <a:cs typeface="Calibri"/>
            </a:endParaRPr>
          </a:p>
          <a:p>
            <a:pPr marL="285750" indent="-285750">
              <a:buFont typeface="Arial"/>
              <a:buChar char="•"/>
            </a:pPr>
            <a:endParaRPr lang="en-US" sz="2400" dirty="0">
              <a:solidFill>
                <a:schemeClr val="bg1"/>
              </a:solidFill>
              <a:cs typeface="Calibri"/>
            </a:endParaRPr>
          </a:p>
        </p:txBody>
      </p:sp>
      <p:sp>
        <p:nvSpPr>
          <p:cNvPr id="7" name="Title 7">
            <a:extLst>
              <a:ext uri="{FF2B5EF4-FFF2-40B4-BE49-F238E27FC236}">
                <a16:creationId xmlns:a16="http://schemas.microsoft.com/office/drawing/2014/main" id="{09FCC27F-F4DF-4574-B67A-958B93821B5E}"/>
              </a:ext>
            </a:extLst>
          </p:cNvPr>
          <p:cNvSpPr txBox="1">
            <a:spLocks/>
          </p:cNvSpPr>
          <p:nvPr/>
        </p:nvSpPr>
        <p:spPr>
          <a:xfrm>
            <a:off x="2978689" y="149239"/>
            <a:ext cx="6415779" cy="1123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cs typeface="Calibri Light"/>
              </a:rPr>
              <a:t>SWOT ANALYSIS</a:t>
            </a:r>
          </a:p>
        </p:txBody>
      </p:sp>
      <p:sp>
        <p:nvSpPr>
          <p:cNvPr id="8" name="Title 7">
            <a:extLst>
              <a:ext uri="{FF2B5EF4-FFF2-40B4-BE49-F238E27FC236}">
                <a16:creationId xmlns:a16="http://schemas.microsoft.com/office/drawing/2014/main" id="{3DF14824-C6F3-4590-A6CC-08F860E62792}"/>
              </a:ext>
            </a:extLst>
          </p:cNvPr>
          <p:cNvSpPr txBox="1">
            <a:spLocks/>
          </p:cNvSpPr>
          <p:nvPr/>
        </p:nvSpPr>
        <p:spPr>
          <a:xfrm>
            <a:off x="4699682" y="878963"/>
            <a:ext cx="2449859" cy="61607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solidFill>
                  <a:schemeClr val="bg1"/>
                </a:solidFill>
                <a:latin typeface="Arial" panose="020B0604020202020204" pitchFamily="34" charset="0"/>
                <a:cs typeface="Arial" panose="020B0604020202020204" pitchFamily="34" charset="0"/>
              </a:rPr>
              <a:t>Opportunities</a:t>
            </a:r>
          </a:p>
        </p:txBody>
      </p:sp>
      <p:pic>
        <p:nvPicPr>
          <p:cNvPr id="11" name="Picture 10">
            <a:extLst>
              <a:ext uri="{FF2B5EF4-FFF2-40B4-BE49-F238E27FC236}">
                <a16:creationId xmlns:a16="http://schemas.microsoft.com/office/drawing/2014/main" id="{92269505-BDE9-4A1D-BCA6-2E6F71C3C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864" y="255578"/>
            <a:ext cx="4081303" cy="27211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93757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C4E1DA-3AD7-4C4E-A98F-5DF1186B8C16}"/>
              </a:ext>
            </a:extLst>
          </p:cNvPr>
          <p:cNvPicPr>
            <a:picLocks noChangeAspect="1"/>
          </p:cNvPicPr>
          <p:nvPr/>
        </p:nvPicPr>
        <p:blipFill rotWithShape="1">
          <a:blip r:embed="rId2">
            <a:alphaModFix amt="33000"/>
            <a:extLst>
              <a:ext uri="{28A0092B-C50C-407E-A947-70E740481C1C}">
                <a14:useLocalDpi xmlns:a14="http://schemas.microsoft.com/office/drawing/2010/main" val="0"/>
              </a:ext>
            </a:extLst>
          </a:blip>
          <a:srcRect t="3579" r="1" b="1"/>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6" name="TextBox 15">
            <a:extLst>
              <a:ext uri="{FF2B5EF4-FFF2-40B4-BE49-F238E27FC236}">
                <a16:creationId xmlns:a16="http://schemas.microsoft.com/office/drawing/2014/main" id="{99A50E32-8B77-4BC9-B077-DE776C32417D}"/>
              </a:ext>
            </a:extLst>
          </p:cNvPr>
          <p:cNvSpPr txBox="1"/>
          <p:nvPr/>
        </p:nvSpPr>
        <p:spPr>
          <a:xfrm>
            <a:off x="152400" y="1495036"/>
            <a:ext cx="5363736"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dirty="0">
                <a:solidFill>
                  <a:schemeClr val="bg1"/>
                </a:solidFill>
                <a:ea typeface="+mn-lt"/>
                <a:cs typeface="+mn-lt"/>
              </a:rPr>
              <a:t>Security Centers of Internet Giants</a:t>
            </a:r>
          </a:p>
          <a:p>
            <a:br>
              <a:rPr lang="en-US" b="1" dirty="0">
                <a:ea typeface="+mn-lt"/>
                <a:cs typeface="+mn-lt"/>
              </a:rPr>
            </a:br>
            <a:endParaRPr lang="en-US" dirty="0">
              <a:solidFill>
                <a:schemeClr val="bg1"/>
              </a:solidFill>
              <a:ea typeface="+mn-lt"/>
              <a:cs typeface="+mn-lt"/>
            </a:endParaRPr>
          </a:p>
          <a:p>
            <a:br>
              <a:rPr lang="en-US" b="1" dirty="0">
                <a:ea typeface="+mn-lt"/>
                <a:cs typeface="+mn-lt"/>
              </a:rPr>
            </a:br>
            <a:endParaRPr lang="en-US" dirty="0">
              <a:solidFill>
                <a:schemeClr val="bg1"/>
              </a:solidFill>
              <a:ea typeface="+mn-lt"/>
              <a:cs typeface="+mn-lt"/>
            </a:endParaRPr>
          </a:p>
          <a:p>
            <a:pPr algn="l"/>
            <a:endParaRPr lang="en-US" dirty="0">
              <a:solidFill>
                <a:schemeClr val="bg1"/>
              </a:solidFill>
              <a:cs typeface="Calibri"/>
            </a:endParaRPr>
          </a:p>
        </p:txBody>
      </p:sp>
      <p:sp>
        <p:nvSpPr>
          <p:cNvPr id="17" name="TextBox 16">
            <a:extLst>
              <a:ext uri="{FF2B5EF4-FFF2-40B4-BE49-F238E27FC236}">
                <a16:creationId xmlns:a16="http://schemas.microsoft.com/office/drawing/2014/main" id="{E1D1F3F7-0893-48F5-B985-4094B20F38C1}"/>
              </a:ext>
            </a:extLst>
          </p:cNvPr>
          <p:cNvSpPr txBox="1"/>
          <p:nvPr/>
        </p:nvSpPr>
        <p:spPr>
          <a:xfrm>
            <a:off x="0" y="2116738"/>
            <a:ext cx="118872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buFont typeface="Arial" panose="020B0604020202020204" pitchFamily="34" charset="0"/>
              <a:buChar char="•"/>
            </a:pPr>
            <a:r>
              <a:rPr lang="en-US" sz="2400" dirty="0">
                <a:solidFill>
                  <a:schemeClr val="bg1"/>
                </a:solidFill>
              </a:rPr>
              <a:t>Large enterprises including Google, Microsoft and Alibaba have their own security centers and can be strong competitors of Blackberry. </a:t>
            </a:r>
          </a:p>
          <a:p>
            <a:pPr marL="285750" indent="-285750" fontAlgn="base">
              <a:buFont typeface="Arial" panose="020B0604020202020204" pitchFamily="34" charset="0"/>
              <a:buChar char="•"/>
            </a:pPr>
            <a:r>
              <a:rPr lang="en-US" sz="2400" dirty="0">
                <a:solidFill>
                  <a:schemeClr val="bg1"/>
                </a:solidFill>
              </a:rPr>
              <a:t>There are also well-known enterprise software companies occupying huge amount of market share. </a:t>
            </a:r>
            <a:endParaRPr lang="en-US" sz="2400" b="0" i="0" dirty="0">
              <a:solidFill>
                <a:schemeClr val="bg1"/>
              </a:solidFill>
              <a:effectLst/>
            </a:endParaRPr>
          </a:p>
        </p:txBody>
      </p:sp>
      <p:sp>
        <p:nvSpPr>
          <p:cNvPr id="6" name="Title 7">
            <a:extLst>
              <a:ext uri="{FF2B5EF4-FFF2-40B4-BE49-F238E27FC236}">
                <a16:creationId xmlns:a16="http://schemas.microsoft.com/office/drawing/2014/main" id="{52A5FBF3-0AB2-4F2E-9B82-92C299D3D7EE}"/>
              </a:ext>
            </a:extLst>
          </p:cNvPr>
          <p:cNvSpPr txBox="1">
            <a:spLocks/>
          </p:cNvSpPr>
          <p:nvPr/>
        </p:nvSpPr>
        <p:spPr>
          <a:xfrm>
            <a:off x="2978689" y="149239"/>
            <a:ext cx="6415779" cy="1123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cs typeface="Calibri Light"/>
              </a:rPr>
              <a:t>SWOT ANALYSIS</a:t>
            </a:r>
          </a:p>
        </p:txBody>
      </p:sp>
      <p:sp>
        <p:nvSpPr>
          <p:cNvPr id="7" name="Title 7">
            <a:extLst>
              <a:ext uri="{FF2B5EF4-FFF2-40B4-BE49-F238E27FC236}">
                <a16:creationId xmlns:a16="http://schemas.microsoft.com/office/drawing/2014/main" id="{3568D104-2B51-4475-B001-58C4B5C539E9}"/>
              </a:ext>
            </a:extLst>
          </p:cNvPr>
          <p:cNvSpPr txBox="1">
            <a:spLocks/>
          </p:cNvSpPr>
          <p:nvPr/>
        </p:nvSpPr>
        <p:spPr>
          <a:xfrm>
            <a:off x="4699682" y="878963"/>
            <a:ext cx="2449859" cy="616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dirty="0">
                <a:solidFill>
                  <a:schemeClr val="bg1"/>
                </a:solidFill>
                <a:latin typeface="Arial" panose="020B0604020202020204" pitchFamily="34" charset="0"/>
                <a:cs typeface="Arial" panose="020B0604020202020204" pitchFamily="34" charset="0"/>
              </a:rPr>
              <a:t>Threats</a:t>
            </a:r>
          </a:p>
        </p:txBody>
      </p:sp>
      <p:pic>
        <p:nvPicPr>
          <p:cNvPr id="10" name="Picture 9">
            <a:extLst>
              <a:ext uri="{FF2B5EF4-FFF2-40B4-BE49-F238E27FC236}">
                <a16:creationId xmlns:a16="http://schemas.microsoft.com/office/drawing/2014/main" id="{9F4E0497-9542-4060-8142-4A848EE9F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502" y="3429000"/>
            <a:ext cx="4699810" cy="313354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92874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C4E1DA-3AD7-4C4E-A98F-5DF1186B8C16}"/>
              </a:ext>
            </a:extLst>
          </p:cNvPr>
          <p:cNvPicPr>
            <a:picLocks noChangeAspect="1"/>
          </p:cNvPicPr>
          <p:nvPr/>
        </p:nvPicPr>
        <p:blipFill rotWithShape="1">
          <a:blip r:embed="rId2">
            <a:alphaModFix amt="33000"/>
            <a:extLst>
              <a:ext uri="{28A0092B-C50C-407E-A947-70E740481C1C}">
                <a14:useLocalDpi xmlns:a14="http://schemas.microsoft.com/office/drawing/2010/main" val="0"/>
              </a:ext>
            </a:extLst>
          </a:blip>
          <a:srcRect t="3579" r="1" b="1"/>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6" name="TextBox 15">
            <a:extLst>
              <a:ext uri="{FF2B5EF4-FFF2-40B4-BE49-F238E27FC236}">
                <a16:creationId xmlns:a16="http://schemas.microsoft.com/office/drawing/2014/main" id="{99A50E32-8B77-4BC9-B077-DE776C32417D}"/>
              </a:ext>
            </a:extLst>
          </p:cNvPr>
          <p:cNvSpPr txBox="1"/>
          <p:nvPr/>
        </p:nvSpPr>
        <p:spPr>
          <a:xfrm>
            <a:off x="152400" y="1528848"/>
            <a:ext cx="536373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 </a:t>
            </a:r>
            <a:r>
              <a:rPr lang="en-US" sz="2400" b="1" u="sng" dirty="0">
                <a:solidFill>
                  <a:schemeClr val="bg1"/>
                </a:solidFill>
              </a:rPr>
              <a:t>IOT Platforms and Producers</a:t>
            </a:r>
            <a:r>
              <a:rPr lang="en-US" dirty="0"/>
              <a:t> </a:t>
            </a:r>
            <a:endParaRPr lang="en-US" b="0" i="0" dirty="0">
              <a:effectLst/>
            </a:endParaRPr>
          </a:p>
          <a:p>
            <a:endParaRPr lang="en-US" dirty="0">
              <a:solidFill>
                <a:schemeClr val="bg1"/>
              </a:solidFill>
              <a:ea typeface="+mn-lt"/>
              <a:cs typeface="+mn-lt"/>
            </a:endParaRPr>
          </a:p>
          <a:p>
            <a:br>
              <a:rPr lang="en-US" b="1" dirty="0">
                <a:ea typeface="+mn-lt"/>
                <a:cs typeface="+mn-lt"/>
              </a:rPr>
            </a:br>
            <a:endParaRPr lang="en-US" dirty="0">
              <a:solidFill>
                <a:schemeClr val="bg1"/>
              </a:solidFill>
              <a:ea typeface="+mn-lt"/>
              <a:cs typeface="+mn-lt"/>
            </a:endParaRPr>
          </a:p>
          <a:p>
            <a:br>
              <a:rPr lang="en-US" b="1" dirty="0">
                <a:ea typeface="+mn-lt"/>
                <a:cs typeface="+mn-lt"/>
              </a:rPr>
            </a:br>
            <a:endParaRPr lang="en-US" dirty="0">
              <a:solidFill>
                <a:schemeClr val="bg1"/>
              </a:solidFill>
              <a:ea typeface="+mn-lt"/>
              <a:cs typeface="+mn-lt"/>
            </a:endParaRPr>
          </a:p>
          <a:p>
            <a:pPr algn="l"/>
            <a:endParaRPr lang="en-US" dirty="0">
              <a:solidFill>
                <a:schemeClr val="bg1"/>
              </a:solidFill>
              <a:cs typeface="Calibri"/>
            </a:endParaRPr>
          </a:p>
        </p:txBody>
      </p:sp>
      <p:sp>
        <p:nvSpPr>
          <p:cNvPr id="17" name="TextBox 16">
            <a:extLst>
              <a:ext uri="{FF2B5EF4-FFF2-40B4-BE49-F238E27FC236}">
                <a16:creationId xmlns:a16="http://schemas.microsoft.com/office/drawing/2014/main" id="{E1D1F3F7-0893-48F5-B985-4094B20F38C1}"/>
              </a:ext>
            </a:extLst>
          </p:cNvPr>
          <p:cNvSpPr txBox="1"/>
          <p:nvPr/>
        </p:nvSpPr>
        <p:spPr>
          <a:xfrm>
            <a:off x="152400" y="2090172"/>
            <a:ext cx="118872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fontAlgn="base">
              <a:buFont typeface="Arial" panose="020B0604020202020204" pitchFamily="34" charset="0"/>
              <a:buChar char="•"/>
            </a:pPr>
            <a:r>
              <a:rPr lang="en-US" sz="2400" dirty="0">
                <a:solidFill>
                  <a:schemeClr val="bg1"/>
                </a:solidFill>
              </a:rPr>
              <a:t>There are tons of large companies and startups investing in IOT technology in different fields. </a:t>
            </a:r>
          </a:p>
          <a:p>
            <a:pPr marL="285750" indent="-285750" fontAlgn="base">
              <a:buFont typeface="Arial" panose="020B0604020202020204" pitchFamily="34" charset="0"/>
              <a:buChar char="•"/>
            </a:pPr>
            <a:r>
              <a:rPr lang="en-US" sz="2400" dirty="0">
                <a:solidFill>
                  <a:schemeClr val="bg1"/>
                </a:solidFill>
              </a:rPr>
              <a:t>Moreover, some of these industries are both hardware and software manufacturers. </a:t>
            </a:r>
          </a:p>
          <a:p>
            <a:pPr marL="285750" indent="-285750" fontAlgn="base">
              <a:buFont typeface="Arial" panose="020B0604020202020204" pitchFamily="34" charset="0"/>
              <a:buChar char="•"/>
            </a:pPr>
            <a:r>
              <a:rPr lang="en-US" sz="2400" dirty="0">
                <a:solidFill>
                  <a:schemeClr val="bg1"/>
                </a:solidFill>
              </a:rPr>
              <a:t>The accumulated experience and knowledge in automatic vehicle industry can help Blackberry compete with others. </a:t>
            </a:r>
          </a:p>
          <a:p>
            <a:pPr marL="285750" indent="-285750" fontAlgn="base">
              <a:buFont typeface="Arial" panose="020B0604020202020204" pitchFamily="34" charset="0"/>
              <a:buChar char="•"/>
            </a:pPr>
            <a:r>
              <a:rPr lang="en-US" sz="2400" dirty="0">
                <a:solidFill>
                  <a:schemeClr val="bg1"/>
                </a:solidFill>
              </a:rPr>
              <a:t>However, those with mature product lines are big threats to the diffusion of Blackberry IOT platform. </a:t>
            </a:r>
            <a:endParaRPr lang="en-US" sz="2400" b="0" i="0" dirty="0">
              <a:solidFill>
                <a:schemeClr val="bg1"/>
              </a:solidFill>
              <a:effectLst/>
            </a:endParaRPr>
          </a:p>
        </p:txBody>
      </p:sp>
      <p:sp>
        <p:nvSpPr>
          <p:cNvPr id="6" name="Title 7">
            <a:extLst>
              <a:ext uri="{FF2B5EF4-FFF2-40B4-BE49-F238E27FC236}">
                <a16:creationId xmlns:a16="http://schemas.microsoft.com/office/drawing/2014/main" id="{5D4A5EC8-6B54-4712-8D6E-B1CE54EC1FFA}"/>
              </a:ext>
            </a:extLst>
          </p:cNvPr>
          <p:cNvSpPr txBox="1">
            <a:spLocks/>
          </p:cNvSpPr>
          <p:nvPr/>
        </p:nvSpPr>
        <p:spPr>
          <a:xfrm>
            <a:off x="2978689" y="149239"/>
            <a:ext cx="6415779" cy="1123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cs typeface="Calibri Light"/>
              </a:rPr>
              <a:t>SWOT ANALYSIS</a:t>
            </a:r>
          </a:p>
        </p:txBody>
      </p:sp>
      <p:sp>
        <p:nvSpPr>
          <p:cNvPr id="7" name="Title 7">
            <a:extLst>
              <a:ext uri="{FF2B5EF4-FFF2-40B4-BE49-F238E27FC236}">
                <a16:creationId xmlns:a16="http://schemas.microsoft.com/office/drawing/2014/main" id="{1380DD46-1831-40D5-A82F-097AAB282572}"/>
              </a:ext>
            </a:extLst>
          </p:cNvPr>
          <p:cNvSpPr txBox="1">
            <a:spLocks/>
          </p:cNvSpPr>
          <p:nvPr/>
        </p:nvSpPr>
        <p:spPr>
          <a:xfrm>
            <a:off x="4699682" y="878963"/>
            <a:ext cx="2449859" cy="616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dirty="0">
                <a:solidFill>
                  <a:schemeClr val="bg1"/>
                </a:solidFill>
                <a:latin typeface="Arial" panose="020B0604020202020204" pitchFamily="34" charset="0"/>
                <a:cs typeface="Arial" panose="020B0604020202020204" pitchFamily="34" charset="0"/>
              </a:rPr>
              <a:t>Threats</a:t>
            </a:r>
          </a:p>
        </p:txBody>
      </p:sp>
      <p:pic>
        <p:nvPicPr>
          <p:cNvPr id="3" name="Picture 2">
            <a:extLst>
              <a:ext uri="{FF2B5EF4-FFF2-40B4-BE49-F238E27FC236}">
                <a16:creationId xmlns:a16="http://schemas.microsoft.com/office/drawing/2014/main" id="{37BC52C2-20A3-4BE6-9C5E-631FFF050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736" y="4252402"/>
            <a:ext cx="5509653" cy="275482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948432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A011F2-E334-2E43-B8A4-EB0CB69A0283}"/>
              </a:ext>
            </a:extLst>
          </p:cNvPr>
          <p:cNvSpPr/>
          <p:nvPr/>
        </p:nvSpPr>
        <p:spPr>
          <a:xfrm>
            <a:off x="0" y="0"/>
            <a:ext cx="12192000" cy="6858000"/>
          </a:xfrm>
          <a:prstGeom prst="rect">
            <a:avLst/>
          </a:prstGeom>
          <a:solidFill>
            <a:srgbClr val="000000">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7">
            <a:extLst>
              <a:ext uri="{FF2B5EF4-FFF2-40B4-BE49-F238E27FC236}">
                <a16:creationId xmlns:a16="http://schemas.microsoft.com/office/drawing/2014/main" id="{9650449B-6EC3-0F45-BC5E-DEFBF18F9817}"/>
              </a:ext>
            </a:extLst>
          </p:cNvPr>
          <p:cNvSpPr txBox="1">
            <a:spLocks/>
          </p:cNvSpPr>
          <p:nvPr/>
        </p:nvSpPr>
        <p:spPr>
          <a:xfrm>
            <a:off x="1540834" y="310062"/>
            <a:ext cx="9110331" cy="1123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b="1">
                <a:solidFill>
                  <a:schemeClr val="bg1">
                    <a:lumMod val="95000"/>
                  </a:schemeClr>
                </a:solidFill>
              </a:rPr>
              <a:t>Strategy Analysis - Strategy Statement</a:t>
            </a:r>
            <a:endParaRPr lang="en-US" b="1">
              <a:solidFill>
                <a:schemeClr val="bg1"/>
              </a:solidFill>
              <a:cs typeface="Calibri Light"/>
            </a:endParaRPr>
          </a:p>
        </p:txBody>
      </p:sp>
      <p:sp>
        <p:nvSpPr>
          <p:cNvPr id="10" name="Rectangle 9">
            <a:extLst>
              <a:ext uri="{FF2B5EF4-FFF2-40B4-BE49-F238E27FC236}">
                <a16:creationId xmlns:a16="http://schemas.microsoft.com/office/drawing/2014/main" id="{E9905916-766D-F44F-8F35-277FF1BB286B}"/>
              </a:ext>
            </a:extLst>
          </p:cNvPr>
          <p:cNvSpPr/>
          <p:nvPr/>
        </p:nvSpPr>
        <p:spPr>
          <a:xfrm>
            <a:off x="526421" y="1166619"/>
            <a:ext cx="9217654" cy="4804520"/>
          </a:xfrm>
          <a:prstGeom prst="rect">
            <a:avLst/>
          </a:prstGeom>
        </p:spPr>
        <p:txBody>
          <a:bodyPr wrap="square">
            <a:spAutoFit/>
          </a:bodyPr>
          <a:lstStyle/>
          <a:p>
            <a:pPr>
              <a:lnSpc>
                <a:spcPct val="150000"/>
              </a:lnSpc>
              <a:spcBef>
                <a:spcPct val="0"/>
              </a:spcBef>
              <a:spcAft>
                <a:spcPts val="0"/>
              </a:spcAft>
            </a:pPr>
            <a:r>
              <a:rPr lang="en-US" sz="2000" b="1">
                <a:solidFill>
                  <a:schemeClr val="bg1">
                    <a:lumMod val="95000"/>
                  </a:schemeClr>
                </a:solidFill>
                <a:ea typeface="+mj-ea"/>
                <a:cs typeface="+mj-cs"/>
              </a:rPr>
              <a:t>What will we do?</a:t>
            </a:r>
            <a:endParaRPr lang="en-CA" sz="2000" b="1">
              <a:solidFill>
                <a:schemeClr val="bg1">
                  <a:lumMod val="95000"/>
                </a:schemeClr>
              </a:solidFill>
              <a:ea typeface="+mj-ea"/>
              <a:cs typeface="+mj-cs"/>
            </a:endParaRPr>
          </a:p>
          <a:p>
            <a:pPr>
              <a:lnSpc>
                <a:spcPct val="150000"/>
              </a:lnSpc>
              <a:spcBef>
                <a:spcPct val="0"/>
              </a:spcBef>
              <a:spcAft>
                <a:spcPts val="0"/>
              </a:spcAft>
            </a:pPr>
            <a:r>
              <a:rPr lang="en-US">
                <a:solidFill>
                  <a:schemeClr val="bg1">
                    <a:lumMod val="95000"/>
                  </a:schemeClr>
                </a:solidFill>
                <a:ea typeface="+mj-ea"/>
                <a:cs typeface="+mj-cs"/>
              </a:rPr>
              <a:t>We suggest Blackberry to march into individual consumer market of IOT.</a:t>
            </a:r>
            <a:endParaRPr lang="en-CA">
              <a:solidFill>
                <a:schemeClr val="bg1">
                  <a:lumMod val="95000"/>
                </a:schemeClr>
              </a:solidFill>
              <a:ea typeface="+mj-ea"/>
              <a:cs typeface="+mj-cs"/>
            </a:endParaRPr>
          </a:p>
          <a:p>
            <a:pPr>
              <a:lnSpc>
                <a:spcPct val="150000"/>
              </a:lnSpc>
              <a:spcBef>
                <a:spcPct val="0"/>
              </a:spcBef>
              <a:spcAft>
                <a:spcPts val="0"/>
              </a:spcAft>
            </a:pPr>
            <a:r>
              <a:rPr lang="en-US" sz="2000" b="1">
                <a:solidFill>
                  <a:schemeClr val="bg1">
                    <a:lumMod val="95000"/>
                  </a:schemeClr>
                </a:solidFill>
                <a:ea typeface="+mj-ea"/>
                <a:cs typeface="+mj-cs"/>
              </a:rPr>
              <a:t>How will we do it?</a:t>
            </a:r>
            <a:endParaRPr lang="en-CA" sz="2000" b="1">
              <a:solidFill>
                <a:schemeClr val="bg1">
                  <a:lumMod val="95000"/>
                </a:schemeClr>
              </a:solidFill>
              <a:ea typeface="+mj-ea"/>
              <a:cs typeface="+mj-cs"/>
            </a:endParaRPr>
          </a:p>
          <a:p>
            <a:pPr>
              <a:lnSpc>
                <a:spcPct val="150000"/>
              </a:lnSpc>
              <a:spcBef>
                <a:spcPct val="0"/>
              </a:spcBef>
              <a:spcAft>
                <a:spcPts val="0"/>
              </a:spcAft>
            </a:pPr>
            <a:r>
              <a:rPr lang="en-US">
                <a:solidFill>
                  <a:schemeClr val="bg1">
                    <a:lumMod val="95000"/>
                  </a:schemeClr>
                </a:solidFill>
                <a:ea typeface="+mj-ea"/>
                <a:cs typeface="+mj-cs"/>
              </a:rPr>
              <a:t>A systematic process can be developed to provide consumer level services and products.</a:t>
            </a:r>
            <a:endParaRPr lang="en-CA">
              <a:solidFill>
                <a:schemeClr val="bg1">
                  <a:lumMod val="95000"/>
                </a:schemeClr>
              </a:solidFill>
              <a:ea typeface="+mj-ea"/>
              <a:cs typeface="+mj-cs"/>
            </a:endParaRPr>
          </a:p>
          <a:p>
            <a:pPr>
              <a:lnSpc>
                <a:spcPct val="150000"/>
              </a:lnSpc>
              <a:spcBef>
                <a:spcPct val="0"/>
              </a:spcBef>
              <a:spcAft>
                <a:spcPts val="0"/>
              </a:spcAft>
            </a:pPr>
            <a:r>
              <a:rPr lang="en-US" sz="2000" b="1">
                <a:solidFill>
                  <a:schemeClr val="bg1">
                    <a:lumMod val="95000"/>
                  </a:schemeClr>
                </a:solidFill>
                <a:ea typeface="+mj-ea"/>
                <a:cs typeface="+mj-cs"/>
              </a:rPr>
              <a:t>Why are we doing it?</a:t>
            </a:r>
            <a:endParaRPr lang="en-CA" sz="2000" b="1">
              <a:solidFill>
                <a:schemeClr val="bg1">
                  <a:lumMod val="95000"/>
                </a:schemeClr>
              </a:solidFill>
              <a:ea typeface="+mj-ea"/>
              <a:cs typeface="+mj-cs"/>
            </a:endParaRPr>
          </a:p>
          <a:p>
            <a:pPr>
              <a:lnSpc>
                <a:spcPct val="150000"/>
              </a:lnSpc>
              <a:spcBef>
                <a:spcPct val="0"/>
              </a:spcBef>
              <a:spcAft>
                <a:spcPts val="0"/>
              </a:spcAft>
            </a:pPr>
            <a:r>
              <a:rPr lang="en-US" b="1">
                <a:solidFill>
                  <a:schemeClr val="bg1">
                    <a:lumMod val="95000"/>
                  </a:schemeClr>
                </a:solidFill>
                <a:ea typeface="+mj-ea"/>
                <a:cs typeface="+mj-cs"/>
              </a:rPr>
              <a:t>D</a:t>
            </a:r>
            <a:r>
              <a:rPr lang="en-US">
                <a:solidFill>
                  <a:schemeClr val="bg1">
                    <a:lumMod val="95000"/>
                  </a:schemeClr>
                </a:solidFill>
                <a:ea typeface="+mj-ea"/>
                <a:cs typeface="+mj-cs"/>
              </a:rPr>
              <a:t>ue to the availability of scalable technology which has a great potential to expand into more profitable market, thus, building the brand reputation simultaneously.</a:t>
            </a:r>
            <a:endParaRPr lang="en-CA">
              <a:solidFill>
                <a:schemeClr val="bg1">
                  <a:lumMod val="95000"/>
                </a:schemeClr>
              </a:solidFill>
              <a:ea typeface="+mj-ea"/>
              <a:cs typeface="+mj-cs"/>
            </a:endParaRPr>
          </a:p>
          <a:p>
            <a:pPr>
              <a:lnSpc>
                <a:spcPct val="150000"/>
              </a:lnSpc>
              <a:spcBef>
                <a:spcPct val="0"/>
              </a:spcBef>
              <a:spcAft>
                <a:spcPts val="0"/>
              </a:spcAft>
            </a:pPr>
            <a:r>
              <a:rPr lang="en-US" sz="2000" b="1">
                <a:solidFill>
                  <a:schemeClr val="bg1">
                    <a:lumMod val="95000"/>
                  </a:schemeClr>
                </a:solidFill>
                <a:ea typeface="+mj-ea"/>
                <a:cs typeface="+mj-cs"/>
              </a:rPr>
              <a:t>Combined Strategy Statement </a:t>
            </a:r>
            <a:endParaRPr lang="en-CA" sz="2000" b="1">
              <a:solidFill>
                <a:schemeClr val="bg1">
                  <a:lumMod val="95000"/>
                </a:schemeClr>
              </a:solidFill>
              <a:ea typeface="+mj-ea"/>
              <a:cs typeface="+mj-cs"/>
            </a:endParaRPr>
          </a:p>
          <a:p>
            <a:pPr>
              <a:lnSpc>
                <a:spcPct val="150000"/>
              </a:lnSpc>
              <a:spcBef>
                <a:spcPct val="0"/>
              </a:spcBef>
              <a:spcAft>
                <a:spcPts val="0"/>
              </a:spcAft>
            </a:pPr>
            <a:r>
              <a:rPr lang="en-US">
                <a:solidFill>
                  <a:schemeClr val="bg1">
                    <a:lumMod val="95000"/>
                  </a:schemeClr>
                </a:solidFill>
                <a:ea typeface="+mj-ea"/>
                <a:cs typeface="+mj-cs"/>
              </a:rPr>
              <a:t>We suggest Blackberry to develop a systematic process to provide consumer level services and products to march into individual consumer market of IOT, in order to expand into more profitable market and build the brand reputation.</a:t>
            </a:r>
            <a:endParaRPr lang="en-CA">
              <a:solidFill>
                <a:schemeClr val="bg1">
                  <a:lumMod val="95000"/>
                </a:schemeClr>
              </a:solidFill>
              <a:ea typeface="+mj-ea"/>
              <a:cs typeface="+mj-cs"/>
            </a:endParaRPr>
          </a:p>
        </p:txBody>
      </p:sp>
      <p:sp>
        <p:nvSpPr>
          <p:cNvPr id="12" name="Title 7">
            <a:extLst>
              <a:ext uri="{FF2B5EF4-FFF2-40B4-BE49-F238E27FC236}">
                <a16:creationId xmlns:a16="http://schemas.microsoft.com/office/drawing/2014/main" id="{866EF35B-E01E-E94F-869B-5B7F18403A06}"/>
              </a:ext>
            </a:extLst>
          </p:cNvPr>
          <p:cNvSpPr txBox="1">
            <a:spLocks/>
          </p:cNvSpPr>
          <p:nvPr/>
        </p:nvSpPr>
        <p:spPr>
          <a:xfrm rot="21427062">
            <a:off x="1578520" y="2793628"/>
            <a:ext cx="9110331" cy="1728082"/>
          </a:xfrm>
          <a:prstGeom prst="rect">
            <a:avLst/>
          </a:prstGeom>
          <a:solidFill>
            <a:srgbClr val="000000">
              <a:alpha val="69804"/>
            </a:srgbClr>
          </a:solidFill>
          <a:ln w="12700">
            <a:solidFill>
              <a:srgbClr val="FF0000"/>
            </a:solidFill>
          </a:ln>
        </p:spPr>
        <p:txBody>
          <a:bodyPr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60000"/>
              </a:lnSpc>
            </a:pPr>
            <a:r>
              <a:rPr lang="en-CA" b="1">
                <a:solidFill>
                  <a:srgbClr val="FF0000"/>
                </a:solidFill>
              </a:rPr>
              <a:t>MARCH</a:t>
            </a:r>
            <a:r>
              <a:rPr lang="zh-CN" altLang="en-US" b="1">
                <a:solidFill>
                  <a:srgbClr val="FF0000"/>
                </a:solidFill>
              </a:rPr>
              <a:t> </a:t>
            </a:r>
            <a:r>
              <a:rPr lang="en-US" altLang="zh-CN" b="1">
                <a:solidFill>
                  <a:srgbClr val="FF0000"/>
                </a:solidFill>
              </a:rPr>
              <a:t>INTO</a:t>
            </a:r>
          </a:p>
          <a:p>
            <a:pPr algn="ctr">
              <a:lnSpc>
                <a:spcPct val="160000"/>
              </a:lnSpc>
            </a:pPr>
            <a:r>
              <a:rPr lang="en-US" b="1">
                <a:solidFill>
                  <a:srgbClr val="FF0000"/>
                </a:solidFill>
                <a:cs typeface="Calibri Light"/>
              </a:rPr>
              <a:t>CONSUMER</a:t>
            </a:r>
            <a:r>
              <a:rPr lang="zh-CN" altLang="en-US" b="1">
                <a:solidFill>
                  <a:srgbClr val="FF0000"/>
                </a:solidFill>
                <a:cs typeface="Calibri Light"/>
              </a:rPr>
              <a:t> </a:t>
            </a:r>
            <a:r>
              <a:rPr lang="en-US" altLang="zh-CN" b="1">
                <a:solidFill>
                  <a:srgbClr val="FF0000"/>
                </a:solidFill>
                <a:cs typeface="Calibri Light"/>
              </a:rPr>
              <a:t>LEVEL</a:t>
            </a:r>
            <a:r>
              <a:rPr lang="zh-CN" altLang="en-US" b="1">
                <a:solidFill>
                  <a:srgbClr val="FF0000"/>
                </a:solidFill>
                <a:cs typeface="Calibri Light"/>
              </a:rPr>
              <a:t> </a:t>
            </a:r>
            <a:r>
              <a:rPr lang="en-US" altLang="zh-CN" b="1">
                <a:solidFill>
                  <a:srgbClr val="FF0000"/>
                </a:solidFill>
                <a:cs typeface="Calibri Light"/>
              </a:rPr>
              <a:t>IOT</a:t>
            </a:r>
            <a:r>
              <a:rPr lang="zh-CN" altLang="en-US" b="1">
                <a:solidFill>
                  <a:srgbClr val="FF0000"/>
                </a:solidFill>
                <a:cs typeface="Calibri Light"/>
              </a:rPr>
              <a:t> </a:t>
            </a:r>
            <a:r>
              <a:rPr lang="en-US" altLang="zh-CN" b="1">
                <a:solidFill>
                  <a:srgbClr val="FF0000"/>
                </a:solidFill>
                <a:cs typeface="Calibri Light"/>
              </a:rPr>
              <a:t>MARKET</a:t>
            </a:r>
            <a:endParaRPr lang="en-US" b="1">
              <a:solidFill>
                <a:srgbClr val="FF0000"/>
              </a:solidFill>
              <a:cs typeface="Calibri Light"/>
            </a:endParaRPr>
          </a:p>
        </p:txBody>
      </p:sp>
    </p:spTree>
    <p:extLst>
      <p:ext uri="{BB962C8B-B14F-4D97-AF65-F5344CB8AC3E}">
        <p14:creationId xmlns:p14="http://schemas.microsoft.com/office/powerpoint/2010/main" val="3025404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90928-9B52-154F-BCAA-093E70444AD2}"/>
              </a:ext>
            </a:extLst>
          </p:cNvPr>
          <p:cNvPicPr>
            <a:picLocks noChangeAspect="1"/>
          </p:cNvPicPr>
          <p:nvPr/>
        </p:nvPicPr>
        <p:blipFill rotWithShape="1">
          <a:blip r:embed="rId3"/>
          <a:srcRect l="23750" r="23857"/>
          <a:stretch/>
        </p:blipFill>
        <p:spPr>
          <a:xfrm>
            <a:off x="-1543052" y="0"/>
            <a:ext cx="6383683" cy="6858000"/>
          </a:xfrm>
          <a:prstGeom prst="rect">
            <a:avLst/>
          </a:prstGeom>
        </p:spPr>
      </p:pic>
      <p:sp>
        <p:nvSpPr>
          <p:cNvPr id="11" name="Rectangle 10">
            <a:extLst>
              <a:ext uri="{FF2B5EF4-FFF2-40B4-BE49-F238E27FC236}">
                <a16:creationId xmlns:a16="http://schemas.microsoft.com/office/drawing/2014/main" id="{CAA011F2-E334-2E43-B8A4-EB0CB69A0283}"/>
              </a:ext>
            </a:extLst>
          </p:cNvPr>
          <p:cNvSpPr/>
          <p:nvPr/>
        </p:nvSpPr>
        <p:spPr>
          <a:xfrm>
            <a:off x="0" y="9832"/>
            <a:ext cx="12192000" cy="6858000"/>
          </a:xfrm>
          <a:prstGeom prst="rect">
            <a:avLst/>
          </a:prstGeom>
          <a:solidFill>
            <a:srgbClr val="000000">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7">
            <a:extLst>
              <a:ext uri="{FF2B5EF4-FFF2-40B4-BE49-F238E27FC236}">
                <a16:creationId xmlns:a16="http://schemas.microsoft.com/office/drawing/2014/main" id="{9650449B-6EC3-0F45-BC5E-DEFBF18F9817}"/>
              </a:ext>
            </a:extLst>
          </p:cNvPr>
          <p:cNvSpPr txBox="1">
            <a:spLocks/>
          </p:cNvSpPr>
          <p:nvPr/>
        </p:nvSpPr>
        <p:spPr>
          <a:xfrm>
            <a:off x="1540834" y="310062"/>
            <a:ext cx="9110331" cy="1123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b="1">
                <a:solidFill>
                  <a:schemeClr val="bg1">
                    <a:lumMod val="95000"/>
                  </a:schemeClr>
                </a:solidFill>
              </a:rPr>
              <a:t>Strategy Analysis – </a:t>
            </a:r>
            <a:r>
              <a:rPr lang="en-US" altLang="zh-CN" b="1">
                <a:solidFill>
                  <a:schemeClr val="bg1">
                    <a:lumMod val="95000"/>
                  </a:schemeClr>
                </a:solidFill>
              </a:rPr>
              <a:t>Current</a:t>
            </a:r>
            <a:r>
              <a:rPr lang="zh-CN" altLang="en-US" b="1">
                <a:solidFill>
                  <a:schemeClr val="bg1">
                    <a:lumMod val="95000"/>
                  </a:schemeClr>
                </a:solidFill>
              </a:rPr>
              <a:t> </a:t>
            </a:r>
            <a:r>
              <a:rPr lang="en-US" altLang="zh-CN" b="1">
                <a:solidFill>
                  <a:schemeClr val="bg1">
                    <a:lumMod val="95000"/>
                  </a:schemeClr>
                </a:solidFill>
              </a:rPr>
              <a:t>Focus</a:t>
            </a:r>
            <a:endParaRPr lang="en-US" b="1">
              <a:solidFill>
                <a:schemeClr val="bg1"/>
              </a:solidFill>
              <a:cs typeface="Calibri Light"/>
            </a:endParaRPr>
          </a:p>
        </p:txBody>
      </p:sp>
      <p:pic>
        <p:nvPicPr>
          <p:cNvPr id="3" name="Picture 2">
            <a:extLst>
              <a:ext uri="{FF2B5EF4-FFF2-40B4-BE49-F238E27FC236}">
                <a16:creationId xmlns:a16="http://schemas.microsoft.com/office/drawing/2014/main" id="{AF0231F7-08C9-8745-86EA-2E64771A892B}"/>
              </a:ext>
            </a:extLst>
          </p:cNvPr>
          <p:cNvPicPr>
            <a:picLocks noChangeAspect="1"/>
          </p:cNvPicPr>
          <p:nvPr/>
        </p:nvPicPr>
        <p:blipFill>
          <a:blip r:embed="rId4"/>
          <a:stretch>
            <a:fillRect/>
          </a:stretch>
        </p:blipFill>
        <p:spPr>
          <a:xfrm>
            <a:off x="3426169" y="3874003"/>
            <a:ext cx="6383684" cy="2828889"/>
          </a:xfrm>
          <a:prstGeom prst="rect">
            <a:avLst/>
          </a:prstGeom>
        </p:spPr>
      </p:pic>
      <p:pic>
        <p:nvPicPr>
          <p:cNvPr id="4" name="Picture 3">
            <a:extLst>
              <a:ext uri="{FF2B5EF4-FFF2-40B4-BE49-F238E27FC236}">
                <a16:creationId xmlns:a16="http://schemas.microsoft.com/office/drawing/2014/main" id="{FE844506-86C5-DC44-9D1B-7125607D3F3C}"/>
              </a:ext>
            </a:extLst>
          </p:cNvPr>
          <p:cNvPicPr>
            <a:picLocks noChangeAspect="1"/>
          </p:cNvPicPr>
          <p:nvPr/>
        </p:nvPicPr>
        <p:blipFill>
          <a:blip r:embed="rId5"/>
          <a:stretch>
            <a:fillRect/>
          </a:stretch>
        </p:blipFill>
        <p:spPr>
          <a:xfrm>
            <a:off x="3426169" y="1161282"/>
            <a:ext cx="5132044" cy="2643341"/>
          </a:xfrm>
          <a:prstGeom prst="rect">
            <a:avLst/>
          </a:prstGeom>
        </p:spPr>
      </p:pic>
      <p:sp>
        <p:nvSpPr>
          <p:cNvPr id="5" name="Rectangle 4">
            <a:extLst>
              <a:ext uri="{FF2B5EF4-FFF2-40B4-BE49-F238E27FC236}">
                <a16:creationId xmlns:a16="http://schemas.microsoft.com/office/drawing/2014/main" id="{B1DBDFD0-FB85-9143-9E75-3D51A93A9587}"/>
              </a:ext>
            </a:extLst>
          </p:cNvPr>
          <p:cNvSpPr/>
          <p:nvPr/>
        </p:nvSpPr>
        <p:spPr>
          <a:xfrm>
            <a:off x="8558213" y="3527624"/>
            <a:ext cx="2968633" cy="276999"/>
          </a:xfrm>
          <a:prstGeom prst="rect">
            <a:avLst/>
          </a:prstGeom>
        </p:spPr>
        <p:txBody>
          <a:bodyPr wrap="none">
            <a:spAutoFit/>
          </a:bodyPr>
          <a:lstStyle/>
          <a:p>
            <a:r>
              <a:rPr lang="en-CA" sz="1200">
                <a:solidFill>
                  <a:srgbClr val="F1F1F1"/>
                </a:solidFill>
                <a:latin typeface="Roboto"/>
              </a:rPr>
              <a:t>B</a:t>
            </a:r>
            <a:r>
              <a:rPr lang="en-US" altLang="zh-CN" sz="1200">
                <a:solidFill>
                  <a:srgbClr val="F1F1F1"/>
                </a:solidFill>
                <a:latin typeface="Roboto"/>
              </a:rPr>
              <a:t>B</a:t>
            </a:r>
            <a:r>
              <a:rPr lang="zh-CN" altLang="en-US" sz="1200">
                <a:solidFill>
                  <a:srgbClr val="F1F1F1"/>
                </a:solidFill>
                <a:latin typeface="Roboto"/>
              </a:rPr>
              <a:t> </a:t>
            </a:r>
            <a:r>
              <a:rPr lang="en-CA" sz="1200">
                <a:solidFill>
                  <a:srgbClr val="F1F1F1"/>
                </a:solidFill>
                <a:latin typeface="Roboto"/>
              </a:rPr>
              <a:t>Strategic</a:t>
            </a:r>
            <a:r>
              <a:rPr lang="zh-CN" altLang="en-US" sz="1200">
                <a:solidFill>
                  <a:srgbClr val="F1F1F1"/>
                </a:solidFill>
                <a:latin typeface="Roboto"/>
              </a:rPr>
              <a:t> </a:t>
            </a:r>
            <a:r>
              <a:rPr lang="en-CA" sz="1200">
                <a:solidFill>
                  <a:srgbClr val="F1F1F1"/>
                </a:solidFill>
                <a:latin typeface="Roboto"/>
              </a:rPr>
              <a:t>Overview</a:t>
            </a:r>
            <a:r>
              <a:rPr lang="zh-CN" altLang="en-US" sz="1200">
                <a:solidFill>
                  <a:srgbClr val="F1F1F1"/>
                </a:solidFill>
                <a:latin typeface="Roboto"/>
              </a:rPr>
              <a:t> </a:t>
            </a:r>
            <a:r>
              <a:rPr lang="en-CA" sz="1200">
                <a:solidFill>
                  <a:srgbClr val="F1F1F1"/>
                </a:solidFill>
                <a:latin typeface="Roboto"/>
              </a:rPr>
              <a:t>from</a:t>
            </a:r>
            <a:r>
              <a:rPr lang="zh-CN" altLang="en-US" sz="1200">
                <a:solidFill>
                  <a:srgbClr val="F1F1F1"/>
                </a:solidFill>
                <a:latin typeface="Roboto"/>
              </a:rPr>
              <a:t> </a:t>
            </a:r>
            <a:r>
              <a:rPr lang="en-CA" sz="1200">
                <a:solidFill>
                  <a:srgbClr val="F1F1F1"/>
                </a:solidFill>
                <a:latin typeface="Roboto"/>
              </a:rPr>
              <a:t>Analyst</a:t>
            </a:r>
            <a:r>
              <a:rPr lang="zh-CN" altLang="en-US" sz="1200">
                <a:solidFill>
                  <a:srgbClr val="F1F1F1"/>
                </a:solidFill>
                <a:latin typeface="Roboto"/>
              </a:rPr>
              <a:t> </a:t>
            </a:r>
            <a:r>
              <a:rPr lang="en-CA" sz="1200" err="1">
                <a:solidFill>
                  <a:srgbClr val="F1F1F1"/>
                </a:solidFill>
                <a:latin typeface="Roboto"/>
              </a:rPr>
              <a:t>Day</a:t>
            </a:r>
            <a:endParaRPr lang="en-US" sz="1200"/>
          </a:p>
        </p:txBody>
      </p:sp>
    </p:spTree>
    <p:extLst>
      <p:ext uri="{BB962C8B-B14F-4D97-AF65-F5344CB8AC3E}">
        <p14:creationId xmlns:p14="http://schemas.microsoft.com/office/powerpoint/2010/main" val="338346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A011F2-E334-2E43-B8A4-EB0CB69A0283}"/>
              </a:ext>
            </a:extLst>
          </p:cNvPr>
          <p:cNvSpPr/>
          <p:nvPr/>
        </p:nvSpPr>
        <p:spPr>
          <a:xfrm>
            <a:off x="0" y="0"/>
            <a:ext cx="12192000" cy="6858000"/>
          </a:xfrm>
          <a:prstGeom prst="rect">
            <a:avLst/>
          </a:prstGeom>
          <a:solidFill>
            <a:srgbClr val="000000">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7">
            <a:extLst>
              <a:ext uri="{FF2B5EF4-FFF2-40B4-BE49-F238E27FC236}">
                <a16:creationId xmlns:a16="http://schemas.microsoft.com/office/drawing/2014/main" id="{9650449B-6EC3-0F45-BC5E-DEFBF18F9817}"/>
              </a:ext>
            </a:extLst>
          </p:cNvPr>
          <p:cNvSpPr txBox="1">
            <a:spLocks/>
          </p:cNvSpPr>
          <p:nvPr/>
        </p:nvSpPr>
        <p:spPr>
          <a:xfrm>
            <a:off x="1540834" y="310062"/>
            <a:ext cx="9110331" cy="1123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b="1">
                <a:solidFill>
                  <a:schemeClr val="bg1">
                    <a:lumMod val="95000"/>
                  </a:schemeClr>
                </a:solidFill>
              </a:rPr>
              <a:t>Strategy Analysis – </a:t>
            </a:r>
            <a:r>
              <a:rPr lang="en-US" altLang="zh-CN" b="1">
                <a:solidFill>
                  <a:schemeClr val="bg1">
                    <a:lumMod val="95000"/>
                  </a:schemeClr>
                </a:solidFill>
              </a:rPr>
              <a:t>Potential</a:t>
            </a:r>
            <a:r>
              <a:rPr lang="zh-CN" altLang="en-US" b="1">
                <a:solidFill>
                  <a:schemeClr val="bg1">
                    <a:lumMod val="95000"/>
                  </a:schemeClr>
                </a:solidFill>
              </a:rPr>
              <a:t> </a:t>
            </a:r>
            <a:r>
              <a:rPr lang="en-US" altLang="zh-CN" b="1">
                <a:solidFill>
                  <a:schemeClr val="bg1">
                    <a:lumMod val="95000"/>
                  </a:schemeClr>
                </a:solidFill>
              </a:rPr>
              <a:t>Market</a:t>
            </a:r>
            <a:endParaRPr lang="en-US" b="1">
              <a:solidFill>
                <a:schemeClr val="bg1"/>
              </a:solidFill>
              <a:cs typeface="Calibri Light"/>
            </a:endParaRPr>
          </a:p>
        </p:txBody>
      </p:sp>
      <p:pic>
        <p:nvPicPr>
          <p:cNvPr id="6" name="Picture 5">
            <a:extLst>
              <a:ext uri="{FF2B5EF4-FFF2-40B4-BE49-F238E27FC236}">
                <a16:creationId xmlns:a16="http://schemas.microsoft.com/office/drawing/2014/main" id="{7DEFA8DE-8489-0441-B1C6-57EF81C03CC8}"/>
              </a:ext>
            </a:extLst>
          </p:cNvPr>
          <p:cNvPicPr>
            <a:picLocks noChangeAspect="1"/>
          </p:cNvPicPr>
          <p:nvPr/>
        </p:nvPicPr>
        <p:blipFill>
          <a:blip r:embed="rId4"/>
          <a:stretch>
            <a:fillRect/>
          </a:stretch>
        </p:blipFill>
        <p:spPr>
          <a:xfrm>
            <a:off x="1140555" y="1204815"/>
            <a:ext cx="4949759" cy="5075334"/>
          </a:xfrm>
          <a:prstGeom prst="rect">
            <a:avLst/>
          </a:prstGeom>
        </p:spPr>
      </p:pic>
      <p:sp>
        <p:nvSpPr>
          <p:cNvPr id="9" name="Rectangle 8">
            <a:extLst>
              <a:ext uri="{FF2B5EF4-FFF2-40B4-BE49-F238E27FC236}">
                <a16:creationId xmlns:a16="http://schemas.microsoft.com/office/drawing/2014/main" id="{DEFCC781-88D6-1945-8E4C-59D271EA009C}"/>
              </a:ext>
            </a:extLst>
          </p:cNvPr>
          <p:cNvSpPr/>
          <p:nvPr/>
        </p:nvSpPr>
        <p:spPr>
          <a:xfrm>
            <a:off x="3458567" y="6321699"/>
            <a:ext cx="2631747" cy="276999"/>
          </a:xfrm>
          <a:prstGeom prst="rect">
            <a:avLst/>
          </a:prstGeom>
        </p:spPr>
        <p:txBody>
          <a:bodyPr wrap="none">
            <a:spAutoFit/>
          </a:bodyPr>
          <a:lstStyle/>
          <a:p>
            <a:pPr algn="r"/>
            <a:r>
              <a:rPr lang="en-US" altLang="zh-CN" sz="1200" err="1">
                <a:solidFill>
                  <a:srgbClr val="F1F1F1"/>
                </a:solidFill>
                <a:latin typeface="Roboto"/>
              </a:rPr>
              <a:t>Ericcson’s</a:t>
            </a:r>
            <a:r>
              <a:rPr lang="zh-CN" altLang="en-US" sz="1200">
                <a:solidFill>
                  <a:srgbClr val="F1F1F1"/>
                </a:solidFill>
                <a:latin typeface="Roboto"/>
              </a:rPr>
              <a:t> </a:t>
            </a:r>
            <a:r>
              <a:rPr lang="en-US" altLang="zh-CN" sz="1200">
                <a:solidFill>
                  <a:srgbClr val="F1F1F1"/>
                </a:solidFill>
                <a:latin typeface="Roboto"/>
              </a:rPr>
              <a:t>Prediction</a:t>
            </a:r>
            <a:r>
              <a:rPr lang="zh-CN" altLang="en-US" sz="1200">
                <a:solidFill>
                  <a:srgbClr val="F1F1F1"/>
                </a:solidFill>
                <a:latin typeface="Roboto"/>
              </a:rPr>
              <a:t> </a:t>
            </a:r>
            <a:r>
              <a:rPr lang="en-US" altLang="zh-CN" sz="1200">
                <a:solidFill>
                  <a:srgbClr val="F1F1F1"/>
                </a:solidFill>
                <a:latin typeface="Roboto"/>
              </a:rPr>
              <a:t>of</a:t>
            </a:r>
            <a:r>
              <a:rPr lang="zh-CN" altLang="en-US" sz="1200">
                <a:solidFill>
                  <a:srgbClr val="F1F1F1"/>
                </a:solidFill>
                <a:latin typeface="Roboto"/>
              </a:rPr>
              <a:t> </a:t>
            </a:r>
            <a:r>
              <a:rPr lang="en-US" altLang="zh-CN" sz="1200">
                <a:solidFill>
                  <a:srgbClr val="F1F1F1"/>
                </a:solidFill>
                <a:latin typeface="Roboto"/>
              </a:rPr>
              <a:t>IOT</a:t>
            </a:r>
            <a:r>
              <a:rPr lang="zh-CN" altLang="en-US" sz="1200">
                <a:solidFill>
                  <a:srgbClr val="F1F1F1"/>
                </a:solidFill>
                <a:latin typeface="Roboto"/>
              </a:rPr>
              <a:t> </a:t>
            </a:r>
            <a:r>
              <a:rPr lang="en-US" altLang="zh-CN" sz="1200">
                <a:solidFill>
                  <a:srgbClr val="F1F1F1"/>
                </a:solidFill>
                <a:latin typeface="Roboto"/>
              </a:rPr>
              <a:t>Market</a:t>
            </a:r>
            <a:r>
              <a:rPr lang="zh-CN" altLang="en-US" sz="1200">
                <a:solidFill>
                  <a:srgbClr val="F1F1F1"/>
                </a:solidFill>
                <a:latin typeface="Roboto"/>
              </a:rPr>
              <a:t> </a:t>
            </a:r>
            <a:endParaRPr lang="en-US" sz="1200"/>
          </a:p>
        </p:txBody>
      </p:sp>
      <p:pic>
        <p:nvPicPr>
          <p:cNvPr id="8" name="Picture 7">
            <a:extLst>
              <a:ext uri="{FF2B5EF4-FFF2-40B4-BE49-F238E27FC236}">
                <a16:creationId xmlns:a16="http://schemas.microsoft.com/office/drawing/2014/main" id="{62203672-77BF-E848-B01B-E9C135C56BBD}"/>
              </a:ext>
            </a:extLst>
          </p:cNvPr>
          <p:cNvPicPr>
            <a:picLocks noChangeAspect="1"/>
          </p:cNvPicPr>
          <p:nvPr/>
        </p:nvPicPr>
        <p:blipFill>
          <a:blip r:embed="rId5"/>
          <a:stretch>
            <a:fillRect/>
          </a:stretch>
        </p:blipFill>
        <p:spPr>
          <a:xfrm>
            <a:off x="6614190" y="1204816"/>
            <a:ext cx="4514916" cy="2539640"/>
          </a:xfrm>
          <a:prstGeom prst="rect">
            <a:avLst/>
          </a:prstGeom>
        </p:spPr>
      </p:pic>
      <p:pic>
        <p:nvPicPr>
          <p:cNvPr id="10" name="Picture 9">
            <a:extLst>
              <a:ext uri="{FF2B5EF4-FFF2-40B4-BE49-F238E27FC236}">
                <a16:creationId xmlns:a16="http://schemas.microsoft.com/office/drawing/2014/main" id="{52F97C20-93DC-354C-8DD7-19E4A54CB3BC}"/>
              </a:ext>
            </a:extLst>
          </p:cNvPr>
          <p:cNvPicPr>
            <a:picLocks noChangeAspect="1"/>
          </p:cNvPicPr>
          <p:nvPr/>
        </p:nvPicPr>
        <p:blipFill>
          <a:blip r:embed="rId6"/>
          <a:stretch>
            <a:fillRect/>
          </a:stretch>
        </p:blipFill>
        <p:spPr>
          <a:xfrm>
            <a:off x="6614189" y="3742482"/>
            <a:ext cx="4514917" cy="2539640"/>
          </a:xfrm>
          <a:prstGeom prst="rect">
            <a:avLst/>
          </a:prstGeom>
        </p:spPr>
      </p:pic>
      <p:sp>
        <p:nvSpPr>
          <p:cNvPr id="12" name="Rectangle 11">
            <a:extLst>
              <a:ext uri="{FF2B5EF4-FFF2-40B4-BE49-F238E27FC236}">
                <a16:creationId xmlns:a16="http://schemas.microsoft.com/office/drawing/2014/main" id="{653404FA-7F2E-7B43-ACDF-4021156A6005}"/>
              </a:ext>
            </a:extLst>
          </p:cNvPr>
          <p:cNvSpPr/>
          <p:nvPr/>
        </p:nvSpPr>
        <p:spPr>
          <a:xfrm>
            <a:off x="8764252" y="6321699"/>
            <a:ext cx="2349619" cy="276999"/>
          </a:xfrm>
          <a:prstGeom prst="rect">
            <a:avLst/>
          </a:prstGeom>
        </p:spPr>
        <p:txBody>
          <a:bodyPr wrap="none">
            <a:spAutoFit/>
          </a:bodyPr>
          <a:lstStyle/>
          <a:p>
            <a:pPr algn="r"/>
            <a:r>
              <a:rPr lang="en-US" altLang="zh-CN" sz="1200">
                <a:solidFill>
                  <a:srgbClr val="F1F1F1"/>
                </a:solidFill>
                <a:latin typeface="Roboto"/>
              </a:rPr>
              <a:t>Bain’s</a:t>
            </a:r>
            <a:r>
              <a:rPr lang="zh-CN" altLang="en-US" sz="1200">
                <a:solidFill>
                  <a:srgbClr val="F1F1F1"/>
                </a:solidFill>
                <a:latin typeface="Roboto"/>
              </a:rPr>
              <a:t> </a:t>
            </a:r>
            <a:r>
              <a:rPr lang="en-US" altLang="zh-CN" sz="1200">
                <a:solidFill>
                  <a:srgbClr val="F1F1F1"/>
                </a:solidFill>
                <a:latin typeface="Roboto"/>
              </a:rPr>
              <a:t>Prediction</a:t>
            </a:r>
            <a:r>
              <a:rPr lang="zh-CN" altLang="en-US" sz="1200">
                <a:solidFill>
                  <a:srgbClr val="F1F1F1"/>
                </a:solidFill>
                <a:latin typeface="Roboto"/>
              </a:rPr>
              <a:t> </a:t>
            </a:r>
            <a:r>
              <a:rPr lang="en-US" altLang="zh-CN" sz="1200">
                <a:solidFill>
                  <a:srgbClr val="F1F1F1"/>
                </a:solidFill>
                <a:latin typeface="Roboto"/>
              </a:rPr>
              <a:t>of</a:t>
            </a:r>
            <a:r>
              <a:rPr lang="zh-CN" altLang="en-US" sz="1200">
                <a:solidFill>
                  <a:srgbClr val="F1F1F1"/>
                </a:solidFill>
                <a:latin typeface="Roboto"/>
              </a:rPr>
              <a:t> </a:t>
            </a:r>
            <a:r>
              <a:rPr lang="en-US" altLang="zh-CN" sz="1200">
                <a:solidFill>
                  <a:srgbClr val="F1F1F1"/>
                </a:solidFill>
                <a:latin typeface="Roboto"/>
              </a:rPr>
              <a:t>IOT</a:t>
            </a:r>
            <a:r>
              <a:rPr lang="zh-CN" altLang="en-US" sz="1200">
                <a:solidFill>
                  <a:srgbClr val="F1F1F1"/>
                </a:solidFill>
                <a:latin typeface="Roboto"/>
              </a:rPr>
              <a:t> </a:t>
            </a:r>
            <a:r>
              <a:rPr lang="en-US" altLang="zh-CN" sz="1200">
                <a:solidFill>
                  <a:srgbClr val="F1F1F1"/>
                </a:solidFill>
                <a:latin typeface="Roboto"/>
              </a:rPr>
              <a:t>Market</a:t>
            </a:r>
            <a:r>
              <a:rPr lang="zh-CN" altLang="en-US" sz="1200">
                <a:solidFill>
                  <a:srgbClr val="F1F1F1"/>
                </a:solidFill>
                <a:latin typeface="Roboto"/>
              </a:rPr>
              <a:t> </a:t>
            </a:r>
            <a:endParaRPr lang="en-US" sz="1200"/>
          </a:p>
        </p:txBody>
      </p:sp>
      <p:pic>
        <p:nvPicPr>
          <p:cNvPr id="13" name="Picture 12">
            <a:extLst>
              <a:ext uri="{FF2B5EF4-FFF2-40B4-BE49-F238E27FC236}">
                <a16:creationId xmlns:a16="http://schemas.microsoft.com/office/drawing/2014/main" id="{97713598-0FF5-4F40-B631-2EBF6B0317D1}"/>
              </a:ext>
            </a:extLst>
          </p:cNvPr>
          <p:cNvPicPr>
            <a:picLocks noChangeAspect="1"/>
          </p:cNvPicPr>
          <p:nvPr/>
        </p:nvPicPr>
        <p:blipFill>
          <a:blip r:embed="rId7"/>
          <a:stretch>
            <a:fillRect/>
          </a:stretch>
        </p:blipFill>
        <p:spPr>
          <a:xfrm>
            <a:off x="6614187" y="2489020"/>
            <a:ext cx="4499683" cy="3790643"/>
          </a:xfrm>
          <a:prstGeom prst="rect">
            <a:avLst/>
          </a:prstGeom>
        </p:spPr>
      </p:pic>
      <p:pic>
        <p:nvPicPr>
          <p:cNvPr id="15" name="Picture 14">
            <a:extLst>
              <a:ext uri="{FF2B5EF4-FFF2-40B4-BE49-F238E27FC236}">
                <a16:creationId xmlns:a16="http://schemas.microsoft.com/office/drawing/2014/main" id="{410B9844-47A3-A14C-A77E-0DCA6A167D71}"/>
              </a:ext>
            </a:extLst>
          </p:cNvPr>
          <p:cNvPicPr>
            <a:picLocks noChangeAspect="1"/>
          </p:cNvPicPr>
          <p:nvPr/>
        </p:nvPicPr>
        <p:blipFill>
          <a:blip r:embed="rId8"/>
          <a:stretch>
            <a:fillRect/>
          </a:stretch>
        </p:blipFill>
        <p:spPr>
          <a:xfrm>
            <a:off x="1125319" y="2975883"/>
            <a:ext cx="4964994" cy="3325041"/>
          </a:xfrm>
          <a:prstGeom prst="rect">
            <a:avLst/>
          </a:prstGeom>
        </p:spPr>
      </p:pic>
      <p:pic>
        <p:nvPicPr>
          <p:cNvPr id="14" name="Picture 13">
            <a:extLst>
              <a:ext uri="{FF2B5EF4-FFF2-40B4-BE49-F238E27FC236}">
                <a16:creationId xmlns:a16="http://schemas.microsoft.com/office/drawing/2014/main" id="{B8DA5176-BA5D-D747-9200-DB29E8314F93}"/>
              </a:ext>
            </a:extLst>
          </p:cNvPr>
          <p:cNvPicPr>
            <a:picLocks noChangeAspect="1"/>
          </p:cNvPicPr>
          <p:nvPr/>
        </p:nvPicPr>
        <p:blipFill>
          <a:blip r:embed="rId9"/>
          <a:stretch>
            <a:fillRect/>
          </a:stretch>
        </p:blipFill>
        <p:spPr>
          <a:xfrm>
            <a:off x="1140554" y="1204815"/>
            <a:ext cx="4949759" cy="2082756"/>
          </a:xfrm>
          <a:prstGeom prst="rect">
            <a:avLst/>
          </a:prstGeom>
        </p:spPr>
      </p:pic>
    </p:spTree>
    <p:extLst>
      <p:ext uri="{BB962C8B-B14F-4D97-AF65-F5344CB8AC3E}">
        <p14:creationId xmlns:p14="http://schemas.microsoft.com/office/powerpoint/2010/main" val="3057841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7B075B-E373-4E5C-9BF3-3A1878F93AC3}"/>
              </a:ext>
            </a:extLst>
          </p:cNvPr>
          <p:cNvPicPr>
            <a:picLocks noChangeAspect="1"/>
          </p:cNvPicPr>
          <p:nvPr/>
        </p:nvPicPr>
        <p:blipFill rotWithShape="1">
          <a:blip r:embed="rId2">
            <a:extLst>
              <a:ext uri="{28A0092B-C50C-407E-A947-70E740481C1C}">
                <a14:useLocalDpi xmlns:a14="http://schemas.microsoft.com/office/drawing/2010/main" val="0"/>
              </a:ext>
            </a:extLst>
          </a:blip>
          <a:srcRect l="5962" r="15053"/>
          <a:stretch/>
        </p:blipFill>
        <p:spPr>
          <a:xfrm>
            <a:off x="8216911" y="10"/>
            <a:ext cx="3975089" cy="3110836"/>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4" name="Title 3">
            <a:extLst>
              <a:ext uri="{FF2B5EF4-FFF2-40B4-BE49-F238E27FC236}">
                <a16:creationId xmlns:a16="http://schemas.microsoft.com/office/drawing/2014/main" id="{380260CD-EBBA-4446-9EC9-F017820A03AD}"/>
              </a:ext>
            </a:extLst>
          </p:cNvPr>
          <p:cNvSpPr>
            <a:spLocks noGrp="1"/>
          </p:cNvSpPr>
          <p:nvPr>
            <p:ph type="title"/>
          </p:nvPr>
        </p:nvSpPr>
        <p:spPr>
          <a:xfrm>
            <a:off x="838199" y="365125"/>
            <a:ext cx="7636497" cy="1325563"/>
          </a:xfrm>
        </p:spPr>
        <p:txBody>
          <a:bodyPr>
            <a:normAutofit/>
          </a:bodyPr>
          <a:lstStyle/>
          <a:p>
            <a:r>
              <a:rPr lang="en-CA" b="1"/>
              <a:t>Early years and growth</a:t>
            </a:r>
            <a:br>
              <a:rPr lang="en-CA" b="1"/>
            </a:br>
            <a:endParaRPr lang="en-CA" b="1"/>
          </a:p>
        </p:txBody>
      </p:sp>
      <p:sp>
        <p:nvSpPr>
          <p:cNvPr id="6" name="Content Placeholder 5">
            <a:extLst>
              <a:ext uri="{FF2B5EF4-FFF2-40B4-BE49-F238E27FC236}">
                <a16:creationId xmlns:a16="http://schemas.microsoft.com/office/drawing/2014/main" id="{462DCD40-F8AA-4AB4-A4B8-A7954C08A768}"/>
              </a:ext>
            </a:extLst>
          </p:cNvPr>
          <p:cNvSpPr>
            <a:spLocks noGrp="1"/>
          </p:cNvSpPr>
          <p:nvPr>
            <p:ph idx="1"/>
          </p:nvPr>
        </p:nvSpPr>
        <p:spPr>
          <a:xfrm>
            <a:off x="838200" y="1825625"/>
            <a:ext cx="8720579" cy="4351338"/>
          </a:xfrm>
        </p:spPr>
        <p:txBody>
          <a:bodyPr/>
          <a:lstStyle/>
          <a:p>
            <a:r>
              <a:rPr lang="en-US"/>
              <a:t>Originally founded in 1984 as RIM(Research in Motion)</a:t>
            </a:r>
          </a:p>
          <a:p>
            <a:r>
              <a:rPr lang="en-US"/>
              <a:t>RIM became the first wireless data technology developer in North America </a:t>
            </a:r>
          </a:p>
          <a:p>
            <a:r>
              <a:rPr lang="en-US"/>
              <a:t>Introduced the </a:t>
            </a:r>
            <a:r>
              <a:rPr lang="en-US" dirty="0" err="1"/>
              <a:t>DigiSync</a:t>
            </a:r>
            <a:r>
              <a:rPr lang="en-US"/>
              <a:t> Film </a:t>
            </a:r>
            <a:r>
              <a:rPr lang="en-US" dirty="0" err="1"/>
              <a:t>KeyKode</a:t>
            </a:r>
            <a:r>
              <a:rPr lang="en-US"/>
              <a:t> Reader</a:t>
            </a:r>
          </a:p>
          <a:p>
            <a:r>
              <a:rPr lang="en-US" dirty="0" err="1"/>
              <a:t>Inter@ctive</a:t>
            </a:r>
            <a:r>
              <a:rPr lang="en-US"/>
              <a:t> Pager, the first two-way messaging pager</a:t>
            </a:r>
          </a:p>
          <a:p>
            <a:r>
              <a:rPr lang="en-CA"/>
              <a:t>BlackBerry 850 pager</a:t>
            </a:r>
          </a:p>
          <a:p>
            <a:r>
              <a:rPr lang="en-CA"/>
              <a:t>BlackBerry 957 </a:t>
            </a:r>
            <a:endParaRPr lang="en-US"/>
          </a:p>
          <a:p>
            <a:endParaRPr lang="en-CA"/>
          </a:p>
        </p:txBody>
      </p:sp>
      <p:pic>
        <p:nvPicPr>
          <p:cNvPr id="9" name="Picture 8">
            <a:extLst>
              <a:ext uri="{FF2B5EF4-FFF2-40B4-BE49-F238E27FC236}">
                <a16:creationId xmlns:a16="http://schemas.microsoft.com/office/drawing/2014/main" id="{A1DB5520-B193-41A5-A128-3CCCFDAAC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9128" y="306408"/>
            <a:ext cx="2545455" cy="763636"/>
          </a:xfrm>
          <a:prstGeom prst="rect">
            <a:avLst/>
          </a:prstGeom>
        </p:spPr>
      </p:pic>
      <p:pic>
        <p:nvPicPr>
          <p:cNvPr id="11" name="Picture 10">
            <a:extLst>
              <a:ext uri="{FF2B5EF4-FFF2-40B4-BE49-F238E27FC236}">
                <a16:creationId xmlns:a16="http://schemas.microsoft.com/office/drawing/2014/main" id="{6F9D5136-06EB-4476-BA3F-20A26A200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630" y="4180879"/>
            <a:ext cx="3013395" cy="2677111"/>
          </a:xfrm>
          <a:prstGeom prst="rect">
            <a:avLst/>
          </a:prstGeom>
        </p:spPr>
      </p:pic>
      <p:pic>
        <p:nvPicPr>
          <p:cNvPr id="13" name="Picture 12">
            <a:extLst>
              <a:ext uri="{FF2B5EF4-FFF2-40B4-BE49-F238E27FC236}">
                <a16:creationId xmlns:a16="http://schemas.microsoft.com/office/drawing/2014/main" id="{46BBA2C2-8AA2-40D5-906D-85C1971BF6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4455" y="3184805"/>
            <a:ext cx="1771650" cy="2209800"/>
          </a:xfrm>
          <a:prstGeom prst="rect">
            <a:avLst/>
          </a:prstGeom>
        </p:spPr>
      </p:pic>
      <p:pic>
        <p:nvPicPr>
          <p:cNvPr id="22" name="Picture 21">
            <a:extLst>
              <a:ext uri="{FF2B5EF4-FFF2-40B4-BE49-F238E27FC236}">
                <a16:creationId xmlns:a16="http://schemas.microsoft.com/office/drawing/2014/main" id="{BF379A1C-BF6B-4CBE-A516-48C375C2F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9447" y="4180879"/>
            <a:ext cx="1879332" cy="2623776"/>
          </a:xfrm>
          <a:prstGeom prst="rect">
            <a:avLst/>
          </a:prstGeom>
        </p:spPr>
      </p:pic>
    </p:spTree>
    <p:extLst>
      <p:ext uri="{BB962C8B-B14F-4D97-AF65-F5344CB8AC3E}">
        <p14:creationId xmlns:p14="http://schemas.microsoft.com/office/powerpoint/2010/main" val="1788712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C36DAA-4ECA-654E-83E2-1D0604379B04}"/>
              </a:ext>
            </a:extLst>
          </p:cNvPr>
          <p:cNvPicPr>
            <a:picLocks noChangeAspect="1"/>
          </p:cNvPicPr>
          <p:nvPr/>
        </p:nvPicPr>
        <p:blipFill>
          <a:blip r:embed="rId4"/>
          <a:stretch>
            <a:fillRect/>
          </a:stretch>
        </p:blipFill>
        <p:spPr>
          <a:xfrm>
            <a:off x="3891518" y="2989844"/>
            <a:ext cx="3544747" cy="3429000"/>
          </a:xfrm>
          <a:prstGeom prst="rect">
            <a:avLst/>
          </a:prstGeom>
        </p:spPr>
      </p:pic>
      <p:pic>
        <p:nvPicPr>
          <p:cNvPr id="3" name="Picture 2">
            <a:extLst>
              <a:ext uri="{FF2B5EF4-FFF2-40B4-BE49-F238E27FC236}">
                <a16:creationId xmlns:a16="http://schemas.microsoft.com/office/drawing/2014/main" id="{0FA99AA5-24F0-DB42-BB84-2AB78EFD6C95}"/>
              </a:ext>
            </a:extLst>
          </p:cNvPr>
          <p:cNvPicPr>
            <a:picLocks noChangeAspect="1"/>
          </p:cNvPicPr>
          <p:nvPr/>
        </p:nvPicPr>
        <p:blipFill>
          <a:blip r:embed="rId5"/>
          <a:stretch>
            <a:fillRect/>
          </a:stretch>
        </p:blipFill>
        <p:spPr>
          <a:xfrm>
            <a:off x="-61404" y="2992901"/>
            <a:ext cx="3837331" cy="3429000"/>
          </a:xfrm>
          <a:prstGeom prst="rect">
            <a:avLst/>
          </a:prstGeom>
        </p:spPr>
      </p:pic>
      <p:pic>
        <p:nvPicPr>
          <p:cNvPr id="4" name="Picture 3">
            <a:extLst>
              <a:ext uri="{FF2B5EF4-FFF2-40B4-BE49-F238E27FC236}">
                <a16:creationId xmlns:a16="http://schemas.microsoft.com/office/drawing/2014/main" id="{3CC55E5F-1CC9-5E42-97E6-DFF458E6AE00}"/>
              </a:ext>
            </a:extLst>
          </p:cNvPr>
          <p:cNvPicPr>
            <a:picLocks noChangeAspect="1"/>
          </p:cNvPicPr>
          <p:nvPr/>
        </p:nvPicPr>
        <p:blipFill>
          <a:blip r:embed="rId6"/>
          <a:stretch>
            <a:fillRect/>
          </a:stretch>
        </p:blipFill>
        <p:spPr>
          <a:xfrm>
            <a:off x="7551856" y="2992901"/>
            <a:ext cx="4640144" cy="3425943"/>
          </a:xfrm>
          <a:prstGeom prst="rect">
            <a:avLst/>
          </a:prstGeom>
        </p:spPr>
      </p:pic>
      <p:sp>
        <p:nvSpPr>
          <p:cNvPr id="5" name="Title 7">
            <a:extLst>
              <a:ext uri="{FF2B5EF4-FFF2-40B4-BE49-F238E27FC236}">
                <a16:creationId xmlns:a16="http://schemas.microsoft.com/office/drawing/2014/main" id="{0F2457B0-27B6-1743-98DF-A7902AB44C79}"/>
              </a:ext>
            </a:extLst>
          </p:cNvPr>
          <p:cNvSpPr txBox="1">
            <a:spLocks/>
          </p:cNvSpPr>
          <p:nvPr/>
        </p:nvSpPr>
        <p:spPr>
          <a:xfrm>
            <a:off x="1540834" y="310062"/>
            <a:ext cx="9110331" cy="1123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b="1">
                <a:solidFill>
                  <a:schemeClr val="bg1">
                    <a:lumMod val="95000"/>
                  </a:schemeClr>
                </a:solidFill>
              </a:rPr>
              <a:t>Strategy Analysis – </a:t>
            </a:r>
            <a:r>
              <a:rPr lang="en-US" altLang="zh-CN" b="1">
                <a:solidFill>
                  <a:schemeClr val="bg1">
                    <a:lumMod val="95000"/>
                  </a:schemeClr>
                </a:solidFill>
              </a:rPr>
              <a:t>Potential</a:t>
            </a:r>
            <a:r>
              <a:rPr lang="zh-CN" altLang="en-US" b="1">
                <a:solidFill>
                  <a:schemeClr val="bg1">
                    <a:lumMod val="95000"/>
                  </a:schemeClr>
                </a:solidFill>
              </a:rPr>
              <a:t> </a:t>
            </a:r>
            <a:r>
              <a:rPr lang="en-US" altLang="zh-CN" b="1">
                <a:solidFill>
                  <a:schemeClr val="bg1">
                    <a:lumMod val="95000"/>
                  </a:schemeClr>
                </a:solidFill>
              </a:rPr>
              <a:t>Market</a:t>
            </a:r>
            <a:endParaRPr lang="en-US" b="1">
              <a:solidFill>
                <a:schemeClr val="bg1"/>
              </a:solidFill>
              <a:cs typeface="Calibri Light"/>
            </a:endParaRPr>
          </a:p>
        </p:txBody>
      </p:sp>
      <p:sp>
        <p:nvSpPr>
          <p:cNvPr id="6" name="Rectangle 5">
            <a:extLst>
              <a:ext uri="{FF2B5EF4-FFF2-40B4-BE49-F238E27FC236}">
                <a16:creationId xmlns:a16="http://schemas.microsoft.com/office/drawing/2014/main" id="{D11EC2A0-AFD5-774C-8BB8-977C9E6EAD46}"/>
              </a:ext>
            </a:extLst>
          </p:cNvPr>
          <p:cNvSpPr/>
          <p:nvPr/>
        </p:nvSpPr>
        <p:spPr>
          <a:xfrm>
            <a:off x="1272009" y="1054078"/>
            <a:ext cx="9217654" cy="1429622"/>
          </a:xfrm>
          <a:prstGeom prst="rect">
            <a:avLst/>
          </a:prstGeom>
        </p:spPr>
        <p:txBody>
          <a:bodyPr wrap="square">
            <a:spAutoFit/>
          </a:bodyPr>
          <a:lstStyle/>
          <a:p>
            <a:pPr>
              <a:lnSpc>
                <a:spcPct val="150000"/>
              </a:lnSpc>
              <a:spcBef>
                <a:spcPct val="0"/>
              </a:spcBef>
              <a:spcAft>
                <a:spcPts val="0"/>
              </a:spcAft>
            </a:pPr>
            <a:r>
              <a:rPr lang="en-US" altLang="zh-CN" sz="2000" b="1">
                <a:solidFill>
                  <a:schemeClr val="bg1">
                    <a:lumMod val="95000"/>
                  </a:schemeClr>
                </a:solidFill>
                <a:ea typeface="+mj-ea"/>
                <a:cs typeface="+mj-cs"/>
              </a:rPr>
              <a:t>Individual</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Customer’s</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Awareness</a:t>
            </a:r>
          </a:p>
          <a:p>
            <a:pPr>
              <a:lnSpc>
                <a:spcPct val="150000"/>
              </a:lnSpc>
              <a:spcBef>
                <a:spcPct val="0"/>
              </a:spcBef>
              <a:spcAft>
                <a:spcPts val="0"/>
              </a:spcAft>
            </a:pPr>
            <a:r>
              <a:rPr lang="en-US" altLang="zh-CN" sz="2000" b="1">
                <a:solidFill>
                  <a:schemeClr val="bg1">
                    <a:lumMod val="95000"/>
                  </a:schemeClr>
                </a:solidFill>
                <a:ea typeface="+mj-ea"/>
                <a:cs typeface="+mj-cs"/>
              </a:rPr>
              <a:t>Barrier</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to</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IOT</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Adoption</a:t>
            </a:r>
          </a:p>
          <a:p>
            <a:pPr>
              <a:lnSpc>
                <a:spcPct val="150000"/>
              </a:lnSpc>
              <a:spcBef>
                <a:spcPct val="0"/>
              </a:spcBef>
              <a:spcAft>
                <a:spcPts val="0"/>
              </a:spcAft>
            </a:pPr>
            <a:r>
              <a:rPr lang="en-US" sz="2000" b="1">
                <a:solidFill>
                  <a:schemeClr val="bg1">
                    <a:lumMod val="95000"/>
                  </a:schemeClr>
                </a:solidFill>
                <a:ea typeface="+mj-ea"/>
                <a:cs typeface="+mj-cs"/>
              </a:rPr>
              <a:t>Emergent</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Need</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for</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Cyber</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Security</a:t>
            </a:r>
            <a:endParaRPr lang="en-CA">
              <a:solidFill>
                <a:schemeClr val="bg1">
                  <a:lumMod val="95000"/>
                </a:schemeClr>
              </a:solidFill>
              <a:ea typeface="+mj-ea"/>
              <a:cs typeface="+mj-cs"/>
            </a:endParaRPr>
          </a:p>
        </p:txBody>
      </p:sp>
    </p:spTree>
    <p:extLst>
      <p:ext uri="{BB962C8B-B14F-4D97-AF65-F5344CB8AC3E}">
        <p14:creationId xmlns:p14="http://schemas.microsoft.com/office/powerpoint/2010/main" val="2784054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0F2457B0-27B6-1743-98DF-A7902AB44C79}"/>
              </a:ext>
            </a:extLst>
          </p:cNvPr>
          <p:cNvSpPr txBox="1">
            <a:spLocks/>
          </p:cNvSpPr>
          <p:nvPr/>
        </p:nvSpPr>
        <p:spPr>
          <a:xfrm>
            <a:off x="1540834" y="310062"/>
            <a:ext cx="9110331" cy="1123354"/>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b="1">
                <a:solidFill>
                  <a:schemeClr val="bg1">
                    <a:lumMod val="95000"/>
                  </a:schemeClr>
                </a:solidFill>
              </a:rPr>
              <a:t>Strategy Analysis – </a:t>
            </a:r>
            <a:r>
              <a:rPr lang="en-US" altLang="zh-CN" b="1">
                <a:solidFill>
                  <a:schemeClr val="bg1">
                    <a:lumMod val="95000"/>
                  </a:schemeClr>
                </a:solidFill>
              </a:rPr>
              <a:t>Competitive</a:t>
            </a:r>
            <a:r>
              <a:rPr lang="zh-CN" altLang="en-US" b="1">
                <a:solidFill>
                  <a:schemeClr val="bg1">
                    <a:lumMod val="95000"/>
                  </a:schemeClr>
                </a:solidFill>
              </a:rPr>
              <a:t> </a:t>
            </a:r>
            <a:r>
              <a:rPr lang="en-US" altLang="zh-CN" b="1">
                <a:solidFill>
                  <a:schemeClr val="bg1">
                    <a:lumMod val="95000"/>
                  </a:schemeClr>
                </a:solidFill>
              </a:rPr>
              <a:t>Advantage</a:t>
            </a:r>
            <a:endParaRPr lang="en-US" b="1">
              <a:solidFill>
                <a:schemeClr val="bg1"/>
              </a:solidFill>
              <a:cs typeface="Calibri Light"/>
            </a:endParaRPr>
          </a:p>
        </p:txBody>
      </p:sp>
      <p:pic>
        <p:nvPicPr>
          <p:cNvPr id="7" name="Picture 6">
            <a:extLst>
              <a:ext uri="{FF2B5EF4-FFF2-40B4-BE49-F238E27FC236}">
                <a16:creationId xmlns:a16="http://schemas.microsoft.com/office/drawing/2014/main" id="{F07503E0-C8A3-0540-A6BE-F8CACDD3AE63}"/>
              </a:ext>
            </a:extLst>
          </p:cNvPr>
          <p:cNvPicPr>
            <a:picLocks noChangeAspect="1"/>
          </p:cNvPicPr>
          <p:nvPr/>
        </p:nvPicPr>
        <p:blipFill rotWithShape="1">
          <a:blip r:embed="rId4"/>
          <a:srcRect l="26569" r="23652"/>
          <a:stretch/>
        </p:blipFill>
        <p:spPr>
          <a:xfrm>
            <a:off x="4386774" y="1236465"/>
            <a:ext cx="3418450" cy="4578281"/>
          </a:xfrm>
          <a:prstGeom prst="rect">
            <a:avLst/>
          </a:prstGeom>
        </p:spPr>
      </p:pic>
      <p:pic>
        <p:nvPicPr>
          <p:cNvPr id="8" name="Picture 7">
            <a:extLst>
              <a:ext uri="{FF2B5EF4-FFF2-40B4-BE49-F238E27FC236}">
                <a16:creationId xmlns:a16="http://schemas.microsoft.com/office/drawing/2014/main" id="{EC85408D-41D3-B641-94B8-95100F13E89F}"/>
              </a:ext>
            </a:extLst>
          </p:cNvPr>
          <p:cNvPicPr>
            <a:picLocks noChangeAspect="1"/>
          </p:cNvPicPr>
          <p:nvPr/>
        </p:nvPicPr>
        <p:blipFill rotWithShape="1">
          <a:blip r:embed="rId5"/>
          <a:srcRect l="7612" r="46099"/>
          <a:stretch/>
        </p:blipFill>
        <p:spPr>
          <a:xfrm>
            <a:off x="8117058" y="1236464"/>
            <a:ext cx="3770142" cy="4578281"/>
          </a:xfrm>
          <a:prstGeom prst="rect">
            <a:avLst/>
          </a:prstGeom>
        </p:spPr>
      </p:pic>
      <p:pic>
        <p:nvPicPr>
          <p:cNvPr id="10" name="Picture 9">
            <a:extLst>
              <a:ext uri="{FF2B5EF4-FFF2-40B4-BE49-F238E27FC236}">
                <a16:creationId xmlns:a16="http://schemas.microsoft.com/office/drawing/2014/main" id="{14B20194-8974-D64E-978A-A5CD777BC72F}"/>
              </a:ext>
            </a:extLst>
          </p:cNvPr>
          <p:cNvPicPr>
            <a:picLocks noChangeAspect="1"/>
          </p:cNvPicPr>
          <p:nvPr/>
        </p:nvPicPr>
        <p:blipFill rotWithShape="1">
          <a:blip r:embed="rId6"/>
          <a:srcRect l="23902" r="29747"/>
          <a:stretch/>
        </p:blipFill>
        <p:spPr>
          <a:xfrm>
            <a:off x="323561" y="1236464"/>
            <a:ext cx="3770142" cy="4578282"/>
          </a:xfrm>
          <a:prstGeom prst="rect">
            <a:avLst/>
          </a:prstGeom>
        </p:spPr>
      </p:pic>
      <p:sp>
        <p:nvSpPr>
          <p:cNvPr id="11" name="Rectangle 10">
            <a:extLst>
              <a:ext uri="{FF2B5EF4-FFF2-40B4-BE49-F238E27FC236}">
                <a16:creationId xmlns:a16="http://schemas.microsoft.com/office/drawing/2014/main" id="{B87C2C16-598C-DD43-B912-339A22EE2F9F}"/>
              </a:ext>
            </a:extLst>
          </p:cNvPr>
          <p:cNvSpPr/>
          <p:nvPr/>
        </p:nvSpPr>
        <p:spPr>
          <a:xfrm>
            <a:off x="304800" y="5814745"/>
            <a:ext cx="3770140" cy="880369"/>
          </a:xfrm>
          <a:prstGeom prst="rect">
            <a:avLst/>
          </a:prstGeom>
          <a:solidFill>
            <a:srgbClr val="000000">
              <a:alpha val="69804"/>
            </a:srgbClr>
          </a:solidFill>
        </p:spPr>
        <p:txBody>
          <a:bodyPr wrap="square">
            <a:spAutoFit/>
          </a:bodyPr>
          <a:lstStyle/>
          <a:p>
            <a:pPr algn="ctr">
              <a:lnSpc>
                <a:spcPct val="150000"/>
              </a:lnSpc>
              <a:spcBef>
                <a:spcPct val="0"/>
              </a:spcBef>
              <a:spcAft>
                <a:spcPts val="0"/>
              </a:spcAft>
            </a:pPr>
            <a:r>
              <a:rPr lang="en-US" altLang="zh-CN" b="1">
                <a:solidFill>
                  <a:schemeClr val="bg1">
                    <a:lumMod val="95000"/>
                  </a:schemeClr>
                </a:solidFill>
                <a:ea typeface="+mj-ea"/>
                <a:cs typeface="+mj-cs"/>
              </a:rPr>
              <a:t>20</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Year’s</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Security</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Technology</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Development</a:t>
            </a:r>
            <a:endParaRPr lang="en-CA">
              <a:solidFill>
                <a:schemeClr val="bg1">
                  <a:lumMod val="95000"/>
                </a:schemeClr>
              </a:solidFill>
              <a:ea typeface="+mj-ea"/>
              <a:cs typeface="+mj-cs"/>
            </a:endParaRPr>
          </a:p>
        </p:txBody>
      </p:sp>
      <p:sp>
        <p:nvSpPr>
          <p:cNvPr id="12" name="Rectangle 11">
            <a:extLst>
              <a:ext uri="{FF2B5EF4-FFF2-40B4-BE49-F238E27FC236}">
                <a16:creationId xmlns:a16="http://schemas.microsoft.com/office/drawing/2014/main" id="{D691503E-AE98-8144-8499-EB5AEEBAD02E}"/>
              </a:ext>
            </a:extLst>
          </p:cNvPr>
          <p:cNvSpPr/>
          <p:nvPr/>
        </p:nvSpPr>
        <p:spPr>
          <a:xfrm>
            <a:off x="4405537" y="5814745"/>
            <a:ext cx="3399688" cy="880369"/>
          </a:xfrm>
          <a:prstGeom prst="rect">
            <a:avLst/>
          </a:prstGeom>
          <a:solidFill>
            <a:srgbClr val="000000">
              <a:alpha val="69804"/>
            </a:srgbClr>
          </a:solidFill>
        </p:spPr>
        <p:txBody>
          <a:bodyPr wrap="square">
            <a:spAutoFit/>
          </a:bodyPr>
          <a:lstStyle/>
          <a:p>
            <a:pPr algn="ctr">
              <a:lnSpc>
                <a:spcPct val="150000"/>
              </a:lnSpc>
              <a:spcBef>
                <a:spcPct val="0"/>
              </a:spcBef>
              <a:spcAft>
                <a:spcPts val="0"/>
              </a:spcAft>
            </a:pPr>
            <a:r>
              <a:rPr lang="en-US" altLang="zh-CN" b="1">
                <a:solidFill>
                  <a:schemeClr val="bg1">
                    <a:lumMod val="95000"/>
                  </a:schemeClr>
                </a:solidFill>
                <a:ea typeface="+mj-ea"/>
                <a:cs typeface="+mj-cs"/>
              </a:rPr>
              <a:t>Experience</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in</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Individual</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Customer</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Device</a:t>
            </a:r>
            <a:endParaRPr lang="en-CA">
              <a:solidFill>
                <a:schemeClr val="bg1">
                  <a:lumMod val="95000"/>
                </a:schemeClr>
              </a:solidFill>
              <a:ea typeface="+mj-ea"/>
              <a:cs typeface="+mj-cs"/>
            </a:endParaRPr>
          </a:p>
        </p:txBody>
      </p:sp>
      <p:sp>
        <p:nvSpPr>
          <p:cNvPr id="13" name="Rectangle 12">
            <a:extLst>
              <a:ext uri="{FF2B5EF4-FFF2-40B4-BE49-F238E27FC236}">
                <a16:creationId xmlns:a16="http://schemas.microsoft.com/office/drawing/2014/main" id="{445C24A8-1CF0-A745-98BE-91C5AAB0380B}"/>
              </a:ext>
            </a:extLst>
          </p:cNvPr>
          <p:cNvSpPr/>
          <p:nvPr/>
        </p:nvSpPr>
        <p:spPr>
          <a:xfrm>
            <a:off x="8135820" y="5810968"/>
            <a:ext cx="3770141" cy="880369"/>
          </a:xfrm>
          <a:prstGeom prst="rect">
            <a:avLst/>
          </a:prstGeom>
          <a:solidFill>
            <a:srgbClr val="000000">
              <a:alpha val="69804"/>
            </a:srgbClr>
          </a:solidFill>
        </p:spPr>
        <p:txBody>
          <a:bodyPr wrap="square">
            <a:spAutoFit/>
          </a:bodyPr>
          <a:lstStyle/>
          <a:p>
            <a:pPr algn="ctr">
              <a:lnSpc>
                <a:spcPct val="150000"/>
              </a:lnSpc>
              <a:spcBef>
                <a:spcPct val="0"/>
              </a:spcBef>
              <a:spcAft>
                <a:spcPts val="0"/>
              </a:spcAft>
            </a:pPr>
            <a:r>
              <a:rPr lang="en-US" altLang="zh-CN" b="1">
                <a:solidFill>
                  <a:schemeClr val="bg1">
                    <a:lumMod val="95000"/>
                  </a:schemeClr>
                </a:solidFill>
                <a:ea typeface="+mj-ea"/>
                <a:cs typeface="+mj-cs"/>
              </a:rPr>
              <a:t>Great</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Reputation</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in</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Security</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Technology</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for</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Decades</a:t>
            </a:r>
            <a:endParaRPr lang="en-CA">
              <a:solidFill>
                <a:schemeClr val="bg1">
                  <a:lumMod val="95000"/>
                </a:schemeClr>
              </a:solidFill>
              <a:ea typeface="+mj-ea"/>
              <a:cs typeface="+mj-cs"/>
            </a:endParaRPr>
          </a:p>
        </p:txBody>
      </p:sp>
      <p:pic>
        <p:nvPicPr>
          <p:cNvPr id="14" name="Picture 13">
            <a:extLst>
              <a:ext uri="{FF2B5EF4-FFF2-40B4-BE49-F238E27FC236}">
                <a16:creationId xmlns:a16="http://schemas.microsoft.com/office/drawing/2014/main" id="{4894B149-750D-0A45-AFEF-95BD27491EF1}"/>
              </a:ext>
            </a:extLst>
          </p:cNvPr>
          <p:cNvPicPr>
            <a:picLocks noChangeAspect="1"/>
          </p:cNvPicPr>
          <p:nvPr/>
        </p:nvPicPr>
        <p:blipFill>
          <a:blip r:embed="rId7"/>
          <a:stretch>
            <a:fillRect/>
          </a:stretch>
        </p:blipFill>
        <p:spPr>
          <a:xfrm>
            <a:off x="-1" y="1095612"/>
            <a:ext cx="12192000" cy="5762388"/>
          </a:xfrm>
          <a:prstGeom prst="rect">
            <a:avLst/>
          </a:prstGeom>
        </p:spPr>
      </p:pic>
      <p:sp>
        <p:nvSpPr>
          <p:cNvPr id="15" name="Rectangle 14">
            <a:extLst>
              <a:ext uri="{FF2B5EF4-FFF2-40B4-BE49-F238E27FC236}">
                <a16:creationId xmlns:a16="http://schemas.microsoft.com/office/drawing/2014/main" id="{00001FEE-9D4D-7146-9893-DBAD1B274B8C}"/>
              </a:ext>
            </a:extLst>
          </p:cNvPr>
          <p:cNvSpPr/>
          <p:nvPr/>
        </p:nvSpPr>
        <p:spPr>
          <a:xfrm>
            <a:off x="9080347" y="6497669"/>
            <a:ext cx="2968633" cy="276999"/>
          </a:xfrm>
          <a:prstGeom prst="rect">
            <a:avLst/>
          </a:prstGeom>
        </p:spPr>
        <p:txBody>
          <a:bodyPr wrap="none">
            <a:spAutoFit/>
          </a:bodyPr>
          <a:lstStyle/>
          <a:p>
            <a:r>
              <a:rPr lang="en-CA" sz="1200">
                <a:solidFill>
                  <a:schemeClr val="tx1">
                    <a:lumMod val="75000"/>
                    <a:lumOff val="25000"/>
                  </a:schemeClr>
                </a:solidFill>
                <a:latin typeface="Roboto"/>
              </a:rPr>
              <a:t>B</a:t>
            </a:r>
            <a:r>
              <a:rPr lang="en-US" altLang="zh-CN" sz="1200">
                <a:solidFill>
                  <a:schemeClr val="tx1">
                    <a:lumMod val="75000"/>
                    <a:lumOff val="25000"/>
                  </a:schemeClr>
                </a:solidFill>
                <a:latin typeface="Roboto"/>
              </a:rPr>
              <a:t>B</a:t>
            </a:r>
            <a:r>
              <a:rPr lang="zh-CN" altLang="en-US" sz="1200">
                <a:solidFill>
                  <a:schemeClr val="tx1">
                    <a:lumMod val="75000"/>
                    <a:lumOff val="25000"/>
                  </a:schemeClr>
                </a:solidFill>
                <a:latin typeface="Roboto"/>
              </a:rPr>
              <a:t> </a:t>
            </a:r>
            <a:r>
              <a:rPr lang="en-CA" sz="1200">
                <a:solidFill>
                  <a:schemeClr val="tx1">
                    <a:lumMod val="75000"/>
                    <a:lumOff val="25000"/>
                  </a:schemeClr>
                </a:solidFill>
                <a:latin typeface="Roboto"/>
              </a:rPr>
              <a:t>Strategic</a:t>
            </a:r>
            <a:r>
              <a:rPr lang="zh-CN" altLang="en-US" sz="1200">
                <a:solidFill>
                  <a:schemeClr val="tx1">
                    <a:lumMod val="75000"/>
                    <a:lumOff val="25000"/>
                  </a:schemeClr>
                </a:solidFill>
                <a:latin typeface="Roboto"/>
              </a:rPr>
              <a:t> </a:t>
            </a:r>
            <a:r>
              <a:rPr lang="en-CA" sz="1200">
                <a:solidFill>
                  <a:schemeClr val="tx1">
                    <a:lumMod val="75000"/>
                    <a:lumOff val="25000"/>
                  </a:schemeClr>
                </a:solidFill>
                <a:latin typeface="Roboto"/>
              </a:rPr>
              <a:t>Overview</a:t>
            </a:r>
            <a:r>
              <a:rPr lang="zh-CN" altLang="en-US" sz="1200">
                <a:solidFill>
                  <a:schemeClr val="tx1">
                    <a:lumMod val="75000"/>
                    <a:lumOff val="25000"/>
                  </a:schemeClr>
                </a:solidFill>
                <a:latin typeface="Roboto"/>
              </a:rPr>
              <a:t> </a:t>
            </a:r>
            <a:r>
              <a:rPr lang="en-CA" sz="1200">
                <a:solidFill>
                  <a:schemeClr val="tx1">
                    <a:lumMod val="75000"/>
                    <a:lumOff val="25000"/>
                  </a:schemeClr>
                </a:solidFill>
                <a:latin typeface="Roboto"/>
              </a:rPr>
              <a:t>from</a:t>
            </a:r>
            <a:r>
              <a:rPr lang="zh-CN" altLang="en-US" sz="1200">
                <a:solidFill>
                  <a:schemeClr val="tx1">
                    <a:lumMod val="75000"/>
                    <a:lumOff val="25000"/>
                  </a:schemeClr>
                </a:solidFill>
                <a:latin typeface="Roboto"/>
              </a:rPr>
              <a:t> </a:t>
            </a:r>
            <a:r>
              <a:rPr lang="en-CA" sz="1200">
                <a:solidFill>
                  <a:schemeClr val="tx1">
                    <a:lumMod val="75000"/>
                    <a:lumOff val="25000"/>
                  </a:schemeClr>
                </a:solidFill>
                <a:latin typeface="Roboto"/>
              </a:rPr>
              <a:t>Analyst</a:t>
            </a:r>
            <a:r>
              <a:rPr lang="zh-CN" altLang="en-US" sz="1200">
                <a:solidFill>
                  <a:schemeClr val="tx1">
                    <a:lumMod val="75000"/>
                    <a:lumOff val="25000"/>
                  </a:schemeClr>
                </a:solidFill>
                <a:latin typeface="Roboto"/>
              </a:rPr>
              <a:t> </a:t>
            </a:r>
            <a:r>
              <a:rPr lang="en-CA" sz="1200">
                <a:solidFill>
                  <a:schemeClr val="tx1">
                    <a:lumMod val="75000"/>
                    <a:lumOff val="25000"/>
                  </a:schemeClr>
                </a:solidFill>
                <a:latin typeface="Roboto"/>
              </a:rPr>
              <a:t>Day</a:t>
            </a:r>
            <a:endParaRPr lang="en-US" sz="1200">
              <a:solidFill>
                <a:schemeClr val="tx1">
                  <a:lumMod val="75000"/>
                  <a:lumOff val="25000"/>
                </a:schemeClr>
              </a:solidFill>
            </a:endParaRPr>
          </a:p>
        </p:txBody>
      </p:sp>
    </p:spTree>
    <p:extLst>
      <p:ext uri="{BB962C8B-B14F-4D97-AF65-F5344CB8AC3E}">
        <p14:creationId xmlns:p14="http://schemas.microsoft.com/office/powerpoint/2010/main" val="2943982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0F2457B0-27B6-1743-98DF-A7902AB44C79}"/>
              </a:ext>
            </a:extLst>
          </p:cNvPr>
          <p:cNvSpPr txBox="1">
            <a:spLocks/>
          </p:cNvSpPr>
          <p:nvPr/>
        </p:nvSpPr>
        <p:spPr>
          <a:xfrm>
            <a:off x="1540834" y="310062"/>
            <a:ext cx="9110331" cy="1123354"/>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b="1">
                <a:solidFill>
                  <a:schemeClr val="bg1">
                    <a:lumMod val="95000"/>
                  </a:schemeClr>
                </a:solidFill>
              </a:rPr>
              <a:t>Strategy Analysis – </a:t>
            </a:r>
            <a:r>
              <a:rPr lang="en-US" altLang="zh-CN" b="1">
                <a:solidFill>
                  <a:schemeClr val="bg1">
                    <a:lumMod val="95000"/>
                  </a:schemeClr>
                </a:solidFill>
              </a:rPr>
              <a:t>Organizational</a:t>
            </a:r>
            <a:r>
              <a:rPr lang="zh-CN" altLang="en-US" b="1">
                <a:solidFill>
                  <a:schemeClr val="bg1">
                    <a:lumMod val="95000"/>
                  </a:schemeClr>
                </a:solidFill>
              </a:rPr>
              <a:t> </a:t>
            </a:r>
            <a:r>
              <a:rPr lang="en-US" altLang="zh-CN" b="1">
                <a:solidFill>
                  <a:schemeClr val="bg1">
                    <a:lumMod val="95000"/>
                  </a:schemeClr>
                </a:solidFill>
              </a:rPr>
              <a:t>Strategy</a:t>
            </a:r>
            <a:endParaRPr lang="en-US" b="1">
              <a:solidFill>
                <a:schemeClr val="bg1"/>
              </a:solidFill>
              <a:cs typeface="Calibri Light"/>
            </a:endParaRPr>
          </a:p>
        </p:txBody>
      </p:sp>
      <p:pic>
        <p:nvPicPr>
          <p:cNvPr id="7" name="Picture 6">
            <a:extLst>
              <a:ext uri="{FF2B5EF4-FFF2-40B4-BE49-F238E27FC236}">
                <a16:creationId xmlns:a16="http://schemas.microsoft.com/office/drawing/2014/main" id="{9A83C94C-AB03-9C45-B0E9-326E34347097}"/>
              </a:ext>
            </a:extLst>
          </p:cNvPr>
          <p:cNvPicPr>
            <a:picLocks noChangeAspect="1"/>
          </p:cNvPicPr>
          <p:nvPr/>
        </p:nvPicPr>
        <p:blipFill>
          <a:blip r:embed="rId4"/>
          <a:stretch>
            <a:fillRect/>
          </a:stretch>
        </p:blipFill>
        <p:spPr>
          <a:xfrm>
            <a:off x="524705" y="4769712"/>
            <a:ext cx="4695093" cy="1698631"/>
          </a:xfrm>
          <a:prstGeom prst="rect">
            <a:avLst/>
          </a:prstGeom>
        </p:spPr>
      </p:pic>
      <p:pic>
        <p:nvPicPr>
          <p:cNvPr id="8" name="Picture 7">
            <a:extLst>
              <a:ext uri="{FF2B5EF4-FFF2-40B4-BE49-F238E27FC236}">
                <a16:creationId xmlns:a16="http://schemas.microsoft.com/office/drawing/2014/main" id="{C6F33F74-EA49-A248-8B1F-7661588154E7}"/>
              </a:ext>
            </a:extLst>
          </p:cNvPr>
          <p:cNvPicPr>
            <a:picLocks noChangeAspect="1"/>
          </p:cNvPicPr>
          <p:nvPr/>
        </p:nvPicPr>
        <p:blipFill>
          <a:blip r:embed="rId5"/>
          <a:stretch>
            <a:fillRect/>
          </a:stretch>
        </p:blipFill>
        <p:spPr>
          <a:xfrm>
            <a:off x="524705" y="1238972"/>
            <a:ext cx="6649817" cy="3413180"/>
          </a:xfrm>
          <a:prstGeom prst="rect">
            <a:avLst/>
          </a:prstGeom>
        </p:spPr>
      </p:pic>
      <p:sp>
        <p:nvSpPr>
          <p:cNvPr id="9" name="Rectangle 8">
            <a:extLst>
              <a:ext uri="{FF2B5EF4-FFF2-40B4-BE49-F238E27FC236}">
                <a16:creationId xmlns:a16="http://schemas.microsoft.com/office/drawing/2014/main" id="{5079FE06-AD60-B240-91BD-81E3CDCB79C4}"/>
              </a:ext>
            </a:extLst>
          </p:cNvPr>
          <p:cNvSpPr/>
          <p:nvPr/>
        </p:nvSpPr>
        <p:spPr>
          <a:xfrm>
            <a:off x="5219798" y="6191344"/>
            <a:ext cx="2968633" cy="276999"/>
          </a:xfrm>
          <a:prstGeom prst="rect">
            <a:avLst/>
          </a:prstGeom>
        </p:spPr>
        <p:txBody>
          <a:bodyPr wrap="none">
            <a:spAutoFit/>
          </a:bodyPr>
          <a:lstStyle/>
          <a:p>
            <a:r>
              <a:rPr lang="en-CA" sz="1200">
                <a:solidFill>
                  <a:srgbClr val="F1F1F1"/>
                </a:solidFill>
                <a:latin typeface="Roboto"/>
              </a:rPr>
              <a:t>B</a:t>
            </a:r>
            <a:r>
              <a:rPr lang="en-US" altLang="zh-CN" sz="1200">
                <a:solidFill>
                  <a:srgbClr val="F1F1F1"/>
                </a:solidFill>
                <a:latin typeface="Roboto"/>
              </a:rPr>
              <a:t>B</a:t>
            </a:r>
            <a:r>
              <a:rPr lang="zh-CN" altLang="en-US" sz="1200">
                <a:solidFill>
                  <a:srgbClr val="F1F1F1"/>
                </a:solidFill>
                <a:latin typeface="Roboto"/>
              </a:rPr>
              <a:t> </a:t>
            </a:r>
            <a:r>
              <a:rPr lang="en-CA" sz="1200">
                <a:solidFill>
                  <a:srgbClr val="F1F1F1"/>
                </a:solidFill>
                <a:latin typeface="Roboto"/>
              </a:rPr>
              <a:t>Strategic</a:t>
            </a:r>
            <a:r>
              <a:rPr lang="zh-CN" altLang="en-US" sz="1200">
                <a:solidFill>
                  <a:srgbClr val="F1F1F1"/>
                </a:solidFill>
                <a:latin typeface="Roboto"/>
              </a:rPr>
              <a:t> </a:t>
            </a:r>
            <a:r>
              <a:rPr lang="en-CA" sz="1200">
                <a:solidFill>
                  <a:srgbClr val="F1F1F1"/>
                </a:solidFill>
                <a:latin typeface="Roboto"/>
              </a:rPr>
              <a:t>Overview</a:t>
            </a:r>
            <a:r>
              <a:rPr lang="zh-CN" altLang="en-US" sz="1200">
                <a:solidFill>
                  <a:srgbClr val="F1F1F1"/>
                </a:solidFill>
                <a:latin typeface="Roboto"/>
              </a:rPr>
              <a:t> </a:t>
            </a:r>
            <a:r>
              <a:rPr lang="en-CA" sz="1200">
                <a:solidFill>
                  <a:srgbClr val="F1F1F1"/>
                </a:solidFill>
                <a:latin typeface="Roboto"/>
              </a:rPr>
              <a:t>from</a:t>
            </a:r>
            <a:r>
              <a:rPr lang="zh-CN" altLang="en-US" sz="1200">
                <a:solidFill>
                  <a:srgbClr val="F1F1F1"/>
                </a:solidFill>
                <a:latin typeface="Roboto"/>
              </a:rPr>
              <a:t> </a:t>
            </a:r>
            <a:r>
              <a:rPr lang="en-CA" sz="1200">
                <a:solidFill>
                  <a:srgbClr val="F1F1F1"/>
                </a:solidFill>
                <a:latin typeface="Roboto"/>
              </a:rPr>
              <a:t>Analyst</a:t>
            </a:r>
            <a:r>
              <a:rPr lang="zh-CN" altLang="en-US" sz="1200">
                <a:solidFill>
                  <a:srgbClr val="F1F1F1"/>
                </a:solidFill>
                <a:latin typeface="Roboto"/>
              </a:rPr>
              <a:t> </a:t>
            </a:r>
            <a:r>
              <a:rPr lang="en-CA" sz="1200">
                <a:solidFill>
                  <a:srgbClr val="F1F1F1"/>
                </a:solidFill>
                <a:latin typeface="Roboto"/>
              </a:rPr>
              <a:t>Day</a:t>
            </a:r>
            <a:endParaRPr lang="en-US" sz="1200"/>
          </a:p>
        </p:txBody>
      </p:sp>
      <p:sp>
        <p:nvSpPr>
          <p:cNvPr id="10" name="Rectangle 9">
            <a:extLst>
              <a:ext uri="{FF2B5EF4-FFF2-40B4-BE49-F238E27FC236}">
                <a16:creationId xmlns:a16="http://schemas.microsoft.com/office/drawing/2014/main" id="{89CD62C3-EB4C-1443-9BEA-68DDF1397337}"/>
              </a:ext>
            </a:extLst>
          </p:cNvPr>
          <p:cNvSpPr/>
          <p:nvPr/>
        </p:nvSpPr>
        <p:spPr>
          <a:xfrm>
            <a:off x="7385538" y="1238972"/>
            <a:ext cx="4628271" cy="3830279"/>
          </a:xfrm>
          <a:prstGeom prst="rect">
            <a:avLst/>
          </a:prstGeom>
        </p:spPr>
        <p:txBody>
          <a:bodyPr wrap="square">
            <a:spAutoFit/>
          </a:bodyPr>
          <a:lstStyle/>
          <a:p>
            <a:pPr marL="342900" indent="-342900">
              <a:lnSpc>
                <a:spcPct val="150000"/>
              </a:lnSpc>
              <a:spcBef>
                <a:spcPct val="0"/>
              </a:spcBef>
              <a:spcAft>
                <a:spcPts val="0"/>
              </a:spcAft>
              <a:buFont typeface="Arial" panose="020B0604020202020204" pitchFamily="34" charset="0"/>
              <a:buChar char="•"/>
            </a:pPr>
            <a:r>
              <a:rPr lang="en-US" altLang="zh-CN" sz="2000" b="1">
                <a:solidFill>
                  <a:schemeClr val="bg1">
                    <a:lumMod val="95000"/>
                  </a:schemeClr>
                </a:solidFill>
                <a:ea typeface="+mj-ea"/>
                <a:cs typeface="+mj-cs"/>
              </a:rPr>
              <a:t>Shifting</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The</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Product</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Line</a:t>
            </a:r>
          </a:p>
          <a:p>
            <a:pPr>
              <a:lnSpc>
                <a:spcPct val="150000"/>
              </a:lnSpc>
              <a:spcBef>
                <a:spcPct val="0"/>
              </a:spcBef>
              <a:spcAft>
                <a:spcPts val="0"/>
              </a:spcAft>
            </a:pPr>
            <a:r>
              <a:rPr lang="en-US" altLang="zh-CN" sz="1600" b="1">
                <a:solidFill>
                  <a:schemeClr val="bg1">
                    <a:lumMod val="95000"/>
                  </a:schemeClr>
                </a:solidFill>
                <a:ea typeface="+mj-ea"/>
                <a:cs typeface="+mj-cs"/>
              </a:rPr>
              <a:t>From</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Smartphones</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to</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IOT</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Consumer</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Level</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Devices</a:t>
            </a:r>
          </a:p>
          <a:p>
            <a:pPr marL="342900" indent="-342900">
              <a:lnSpc>
                <a:spcPct val="150000"/>
              </a:lnSpc>
              <a:spcBef>
                <a:spcPct val="0"/>
              </a:spcBef>
              <a:spcAft>
                <a:spcPts val="0"/>
              </a:spcAft>
              <a:buFont typeface="Arial" panose="020B0604020202020204" pitchFamily="34" charset="0"/>
              <a:buChar char="•"/>
            </a:pPr>
            <a:r>
              <a:rPr lang="en-US" altLang="zh-CN" sz="2000" b="1">
                <a:solidFill>
                  <a:schemeClr val="bg1">
                    <a:lumMod val="95000"/>
                  </a:schemeClr>
                </a:solidFill>
                <a:ea typeface="+mj-ea"/>
                <a:cs typeface="+mj-cs"/>
              </a:rPr>
              <a:t>Expand</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The</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Alignment</a:t>
            </a:r>
          </a:p>
          <a:p>
            <a:pPr>
              <a:lnSpc>
                <a:spcPct val="150000"/>
              </a:lnSpc>
              <a:spcBef>
                <a:spcPct val="0"/>
              </a:spcBef>
              <a:spcAft>
                <a:spcPts val="0"/>
              </a:spcAft>
            </a:pPr>
            <a:r>
              <a:rPr lang="en-US" altLang="zh-CN" sz="1600" b="1">
                <a:solidFill>
                  <a:schemeClr val="bg1">
                    <a:lumMod val="95000"/>
                  </a:schemeClr>
                </a:solidFill>
                <a:ea typeface="+mj-ea"/>
                <a:cs typeface="+mj-cs"/>
              </a:rPr>
              <a:t>Cooperate</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with</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More</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Companies</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Especially</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Hardware</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Ones</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and</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Set</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Up</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the</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Industry</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Standard</a:t>
            </a:r>
            <a:r>
              <a:rPr lang="zh-CN" altLang="en-US" sz="1600" b="1">
                <a:solidFill>
                  <a:schemeClr val="bg1">
                    <a:lumMod val="95000"/>
                  </a:schemeClr>
                </a:solidFill>
                <a:ea typeface="+mj-ea"/>
                <a:cs typeface="+mj-cs"/>
              </a:rPr>
              <a:t> </a:t>
            </a:r>
            <a:endParaRPr lang="en-US" altLang="zh-CN" sz="1600" b="1">
              <a:solidFill>
                <a:schemeClr val="bg1">
                  <a:lumMod val="95000"/>
                </a:schemeClr>
              </a:solidFill>
              <a:ea typeface="+mj-ea"/>
              <a:cs typeface="+mj-cs"/>
            </a:endParaRPr>
          </a:p>
          <a:p>
            <a:pPr marL="342900" indent="-342900">
              <a:lnSpc>
                <a:spcPct val="150000"/>
              </a:lnSpc>
              <a:spcBef>
                <a:spcPct val="0"/>
              </a:spcBef>
              <a:spcAft>
                <a:spcPts val="0"/>
              </a:spcAft>
              <a:buFont typeface="Arial" panose="020B0604020202020204" pitchFamily="34" charset="0"/>
              <a:buChar char="•"/>
            </a:pPr>
            <a:r>
              <a:rPr lang="en-US" altLang="zh-CN" sz="2000" b="1">
                <a:solidFill>
                  <a:schemeClr val="bg1">
                    <a:lumMod val="95000"/>
                  </a:schemeClr>
                </a:solidFill>
                <a:ea typeface="+mj-ea"/>
                <a:cs typeface="+mj-cs"/>
              </a:rPr>
              <a:t>March</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into</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Oversea</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Market</a:t>
            </a:r>
          </a:p>
          <a:p>
            <a:pPr>
              <a:lnSpc>
                <a:spcPct val="150000"/>
              </a:lnSpc>
              <a:spcBef>
                <a:spcPct val="0"/>
              </a:spcBef>
              <a:spcAft>
                <a:spcPts val="0"/>
              </a:spcAft>
            </a:pPr>
            <a:r>
              <a:rPr lang="en-US" altLang="zh-CN" sz="1600" b="1">
                <a:solidFill>
                  <a:schemeClr val="bg1">
                    <a:lumMod val="95000"/>
                  </a:schemeClr>
                </a:solidFill>
                <a:ea typeface="+mj-ea"/>
                <a:cs typeface="+mj-cs"/>
              </a:rPr>
              <a:t>Especially</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the</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Market</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of</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North</a:t>
            </a:r>
            <a:r>
              <a:rPr lang="zh-CN" altLang="en-US" sz="1600" b="1">
                <a:solidFill>
                  <a:schemeClr val="bg1">
                    <a:lumMod val="95000"/>
                  </a:schemeClr>
                </a:solidFill>
                <a:ea typeface="+mj-ea"/>
                <a:cs typeface="+mj-cs"/>
              </a:rPr>
              <a:t> </a:t>
            </a:r>
            <a:r>
              <a:rPr lang="en-US" altLang="zh-CN" sz="1600" b="1">
                <a:solidFill>
                  <a:schemeClr val="bg1">
                    <a:lumMod val="95000"/>
                  </a:schemeClr>
                </a:solidFill>
                <a:ea typeface="+mj-ea"/>
                <a:cs typeface="+mj-cs"/>
              </a:rPr>
              <a:t>Asia</a:t>
            </a:r>
          </a:p>
          <a:p>
            <a:pPr marL="342900" indent="-342900">
              <a:lnSpc>
                <a:spcPct val="150000"/>
              </a:lnSpc>
              <a:spcBef>
                <a:spcPct val="0"/>
              </a:spcBef>
              <a:spcAft>
                <a:spcPts val="0"/>
              </a:spcAft>
              <a:buFont typeface="Arial" panose="020B0604020202020204" pitchFamily="34" charset="0"/>
              <a:buChar char="•"/>
            </a:pPr>
            <a:r>
              <a:rPr lang="en-US" altLang="zh-CN" sz="2000" b="1">
                <a:solidFill>
                  <a:schemeClr val="bg1">
                    <a:lumMod val="95000"/>
                  </a:schemeClr>
                </a:solidFill>
                <a:ea typeface="+mj-ea"/>
                <a:cs typeface="+mj-cs"/>
              </a:rPr>
              <a:t>Develop</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Another</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Operating</a:t>
            </a:r>
            <a:r>
              <a:rPr lang="zh-CN" altLang="en-US" sz="2000" b="1">
                <a:solidFill>
                  <a:schemeClr val="bg1">
                    <a:lumMod val="95000"/>
                  </a:schemeClr>
                </a:solidFill>
                <a:ea typeface="+mj-ea"/>
                <a:cs typeface="+mj-cs"/>
              </a:rPr>
              <a:t> </a:t>
            </a:r>
            <a:r>
              <a:rPr lang="en-US" altLang="zh-CN" sz="2000" b="1">
                <a:solidFill>
                  <a:schemeClr val="bg1">
                    <a:lumMod val="95000"/>
                  </a:schemeClr>
                </a:solidFill>
                <a:ea typeface="+mj-ea"/>
                <a:cs typeface="+mj-cs"/>
              </a:rPr>
              <a:t>System</a:t>
            </a:r>
          </a:p>
          <a:p>
            <a:pPr>
              <a:lnSpc>
                <a:spcPct val="150000"/>
              </a:lnSpc>
              <a:spcBef>
                <a:spcPct val="0"/>
              </a:spcBef>
              <a:spcAft>
                <a:spcPts val="0"/>
              </a:spcAft>
            </a:pPr>
            <a:r>
              <a:rPr lang="en-US" altLang="zh-CN" sz="2000">
                <a:solidFill>
                  <a:schemeClr val="bg1">
                    <a:lumMod val="95000"/>
                  </a:schemeClr>
                </a:solidFill>
                <a:ea typeface="+mj-ea"/>
                <a:cs typeface="+mj-cs"/>
              </a:rPr>
              <a:t>Deal</a:t>
            </a:r>
            <a:r>
              <a:rPr lang="zh-CN" altLang="en-US" sz="2000">
                <a:solidFill>
                  <a:schemeClr val="bg1">
                    <a:lumMod val="95000"/>
                  </a:schemeClr>
                </a:solidFill>
                <a:ea typeface="+mj-ea"/>
                <a:cs typeface="+mj-cs"/>
              </a:rPr>
              <a:t> </a:t>
            </a:r>
            <a:r>
              <a:rPr lang="en-US" altLang="zh-CN" sz="2000">
                <a:solidFill>
                  <a:schemeClr val="bg1">
                    <a:lumMod val="95000"/>
                  </a:schemeClr>
                </a:solidFill>
                <a:ea typeface="+mj-ea"/>
                <a:cs typeface="+mj-cs"/>
              </a:rPr>
              <a:t>with</a:t>
            </a:r>
            <a:r>
              <a:rPr lang="zh-CN" altLang="en-US" sz="2000">
                <a:solidFill>
                  <a:schemeClr val="bg1">
                    <a:lumMod val="95000"/>
                  </a:schemeClr>
                </a:solidFill>
                <a:ea typeface="+mj-ea"/>
                <a:cs typeface="+mj-cs"/>
              </a:rPr>
              <a:t> </a:t>
            </a:r>
            <a:r>
              <a:rPr lang="en-US" altLang="zh-CN" sz="2000">
                <a:solidFill>
                  <a:schemeClr val="bg1">
                    <a:lumMod val="95000"/>
                  </a:schemeClr>
                </a:solidFill>
                <a:ea typeface="+mj-ea"/>
                <a:cs typeface="+mj-cs"/>
              </a:rPr>
              <a:t>Volatile</a:t>
            </a:r>
            <a:r>
              <a:rPr lang="zh-CN" altLang="en-US" sz="2000">
                <a:solidFill>
                  <a:schemeClr val="bg1">
                    <a:lumMod val="95000"/>
                  </a:schemeClr>
                </a:solidFill>
                <a:ea typeface="+mj-ea"/>
                <a:cs typeface="+mj-cs"/>
              </a:rPr>
              <a:t> </a:t>
            </a:r>
            <a:r>
              <a:rPr lang="en-US" altLang="zh-CN" sz="2000">
                <a:solidFill>
                  <a:schemeClr val="bg1">
                    <a:lumMod val="95000"/>
                  </a:schemeClr>
                </a:solidFill>
                <a:ea typeface="+mj-ea"/>
                <a:cs typeface="+mj-cs"/>
              </a:rPr>
              <a:t>Consumer</a:t>
            </a:r>
            <a:r>
              <a:rPr lang="zh-CN" altLang="en-US" sz="2000">
                <a:solidFill>
                  <a:schemeClr val="bg1">
                    <a:lumMod val="95000"/>
                  </a:schemeClr>
                </a:solidFill>
                <a:ea typeface="+mj-ea"/>
                <a:cs typeface="+mj-cs"/>
              </a:rPr>
              <a:t> </a:t>
            </a:r>
            <a:r>
              <a:rPr lang="en-US" altLang="zh-CN" sz="2000">
                <a:solidFill>
                  <a:schemeClr val="bg1">
                    <a:lumMod val="95000"/>
                  </a:schemeClr>
                </a:solidFill>
                <a:ea typeface="+mj-ea"/>
                <a:cs typeface="+mj-cs"/>
              </a:rPr>
              <a:t>Market</a:t>
            </a:r>
          </a:p>
        </p:txBody>
      </p:sp>
    </p:spTree>
    <p:extLst>
      <p:ext uri="{BB962C8B-B14F-4D97-AF65-F5344CB8AC3E}">
        <p14:creationId xmlns:p14="http://schemas.microsoft.com/office/powerpoint/2010/main" val="220925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0F2457B0-27B6-1743-98DF-A7902AB44C79}"/>
              </a:ext>
            </a:extLst>
          </p:cNvPr>
          <p:cNvSpPr txBox="1">
            <a:spLocks/>
          </p:cNvSpPr>
          <p:nvPr/>
        </p:nvSpPr>
        <p:spPr>
          <a:xfrm>
            <a:off x="642180" y="347453"/>
            <a:ext cx="10907640" cy="1123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b="1">
                <a:solidFill>
                  <a:schemeClr val="bg1">
                    <a:lumMod val="95000"/>
                  </a:schemeClr>
                </a:solidFill>
              </a:rPr>
              <a:t>Strategy Analysis – </a:t>
            </a:r>
            <a:r>
              <a:rPr lang="en-US" altLang="zh-CN" b="1">
                <a:solidFill>
                  <a:schemeClr val="bg1">
                    <a:lumMod val="95000"/>
                  </a:schemeClr>
                </a:solidFill>
              </a:rPr>
              <a:t>Potential</a:t>
            </a:r>
            <a:r>
              <a:rPr lang="zh-CN" altLang="en-US" b="1">
                <a:solidFill>
                  <a:schemeClr val="bg1">
                    <a:lumMod val="95000"/>
                  </a:schemeClr>
                </a:solidFill>
              </a:rPr>
              <a:t> </a:t>
            </a:r>
            <a:r>
              <a:rPr lang="en-US" altLang="zh-CN" b="1">
                <a:solidFill>
                  <a:schemeClr val="bg1">
                    <a:lumMod val="95000"/>
                  </a:schemeClr>
                </a:solidFill>
              </a:rPr>
              <a:t>Functional</a:t>
            </a:r>
            <a:r>
              <a:rPr lang="zh-CN" altLang="en-US" b="1">
                <a:solidFill>
                  <a:schemeClr val="bg1">
                    <a:lumMod val="95000"/>
                  </a:schemeClr>
                </a:solidFill>
              </a:rPr>
              <a:t> </a:t>
            </a:r>
            <a:r>
              <a:rPr lang="en-US" altLang="zh-CN" b="1">
                <a:solidFill>
                  <a:schemeClr val="bg1">
                    <a:lumMod val="95000"/>
                  </a:schemeClr>
                </a:solidFill>
              </a:rPr>
              <a:t>Strategy</a:t>
            </a:r>
            <a:endParaRPr lang="en-US" b="1">
              <a:solidFill>
                <a:schemeClr val="bg1"/>
              </a:solidFill>
              <a:cs typeface="Calibri Light"/>
            </a:endParaRPr>
          </a:p>
        </p:txBody>
      </p:sp>
      <p:pic>
        <p:nvPicPr>
          <p:cNvPr id="2" name="Picture 1">
            <a:extLst>
              <a:ext uri="{FF2B5EF4-FFF2-40B4-BE49-F238E27FC236}">
                <a16:creationId xmlns:a16="http://schemas.microsoft.com/office/drawing/2014/main" id="{4C91034E-1DCC-D14E-A207-2BAE71CFDBAC}"/>
              </a:ext>
            </a:extLst>
          </p:cNvPr>
          <p:cNvPicPr>
            <a:picLocks noChangeAspect="1"/>
          </p:cNvPicPr>
          <p:nvPr/>
        </p:nvPicPr>
        <p:blipFill rotWithShape="1">
          <a:blip r:embed="rId4"/>
          <a:srcRect l="14932" r="33469"/>
          <a:stretch/>
        </p:blipFill>
        <p:spPr>
          <a:xfrm>
            <a:off x="196948" y="1206329"/>
            <a:ext cx="4164037" cy="4726697"/>
          </a:xfrm>
          <a:prstGeom prst="rect">
            <a:avLst/>
          </a:prstGeom>
        </p:spPr>
      </p:pic>
      <p:sp>
        <p:nvSpPr>
          <p:cNvPr id="11" name="Rectangle 10">
            <a:extLst>
              <a:ext uri="{FF2B5EF4-FFF2-40B4-BE49-F238E27FC236}">
                <a16:creationId xmlns:a16="http://schemas.microsoft.com/office/drawing/2014/main" id="{E761F21C-F3DD-D249-B537-831449FC47B7}"/>
              </a:ext>
            </a:extLst>
          </p:cNvPr>
          <p:cNvSpPr/>
          <p:nvPr/>
        </p:nvSpPr>
        <p:spPr>
          <a:xfrm>
            <a:off x="196947" y="5933026"/>
            <a:ext cx="4164037" cy="464871"/>
          </a:xfrm>
          <a:prstGeom prst="rect">
            <a:avLst/>
          </a:prstGeom>
          <a:solidFill>
            <a:srgbClr val="000000">
              <a:alpha val="69804"/>
            </a:srgbClr>
          </a:solidFill>
        </p:spPr>
        <p:txBody>
          <a:bodyPr wrap="square">
            <a:spAutoFit/>
          </a:bodyPr>
          <a:lstStyle/>
          <a:p>
            <a:pPr algn="ctr">
              <a:lnSpc>
                <a:spcPct val="150000"/>
              </a:lnSpc>
              <a:spcBef>
                <a:spcPct val="0"/>
              </a:spcBef>
              <a:spcAft>
                <a:spcPts val="0"/>
              </a:spcAft>
            </a:pPr>
            <a:r>
              <a:rPr lang="en-CA" altLang="zh-CN" b="1">
                <a:solidFill>
                  <a:schemeClr val="bg1">
                    <a:lumMod val="95000"/>
                  </a:schemeClr>
                </a:solidFill>
                <a:ea typeface="+mj-ea"/>
                <a:cs typeface="+mj-cs"/>
              </a:rPr>
              <a:t>Wearable</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Devices</a:t>
            </a:r>
            <a:endParaRPr lang="en-CA">
              <a:solidFill>
                <a:schemeClr val="bg1">
                  <a:lumMod val="95000"/>
                </a:schemeClr>
              </a:solidFill>
              <a:ea typeface="+mj-ea"/>
              <a:cs typeface="+mj-cs"/>
            </a:endParaRPr>
          </a:p>
        </p:txBody>
      </p:sp>
      <p:pic>
        <p:nvPicPr>
          <p:cNvPr id="3" name="Picture 2">
            <a:extLst>
              <a:ext uri="{FF2B5EF4-FFF2-40B4-BE49-F238E27FC236}">
                <a16:creationId xmlns:a16="http://schemas.microsoft.com/office/drawing/2014/main" id="{453F5134-DA39-DE47-917A-77EBF76615EA}"/>
              </a:ext>
            </a:extLst>
          </p:cNvPr>
          <p:cNvPicPr>
            <a:picLocks noChangeAspect="1"/>
          </p:cNvPicPr>
          <p:nvPr/>
        </p:nvPicPr>
        <p:blipFill rotWithShape="1">
          <a:blip r:embed="rId5"/>
          <a:srcRect l="18220" r="31303"/>
          <a:stretch/>
        </p:blipFill>
        <p:spPr>
          <a:xfrm>
            <a:off x="4543862" y="1206329"/>
            <a:ext cx="3976469" cy="4726697"/>
          </a:xfrm>
          <a:prstGeom prst="rect">
            <a:avLst/>
          </a:prstGeom>
        </p:spPr>
      </p:pic>
      <p:sp>
        <p:nvSpPr>
          <p:cNvPr id="12" name="Rectangle 11">
            <a:extLst>
              <a:ext uri="{FF2B5EF4-FFF2-40B4-BE49-F238E27FC236}">
                <a16:creationId xmlns:a16="http://schemas.microsoft.com/office/drawing/2014/main" id="{E1220875-F9AD-AE4C-98DA-33C4A55711B2}"/>
              </a:ext>
            </a:extLst>
          </p:cNvPr>
          <p:cNvSpPr/>
          <p:nvPr/>
        </p:nvSpPr>
        <p:spPr>
          <a:xfrm>
            <a:off x="4543861" y="5933026"/>
            <a:ext cx="3976470" cy="464871"/>
          </a:xfrm>
          <a:prstGeom prst="rect">
            <a:avLst/>
          </a:prstGeom>
          <a:solidFill>
            <a:srgbClr val="000000">
              <a:alpha val="69804"/>
            </a:srgbClr>
          </a:solidFill>
        </p:spPr>
        <p:txBody>
          <a:bodyPr wrap="square">
            <a:spAutoFit/>
          </a:bodyPr>
          <a:lstStyle/>
          <a:p>
            <a:pPr algn="ctr">
              <a:lnSpc>
                <a:spcPct val="150000"/>
              </a:lnSpc>
              <a:spcBef>
                <a:spcPct val="0"/>
              </a:spcBef>
              <a:spcAft>
                <a:spcPts val="0"/>
              </a:spcAft>
            </a:pPr>
            <a:r>
              <a:rPr lang="en-US" altLang="zh-CN" b="1">
                <a:solidFill>
                  <a:schemeClr val="bg1">
                    <a:lumMod val="95000"/>
                  </a:schemeClr>
                </a:solidFill>
                <a:ea typeface="+mj-ea"/>
                <a:cs typeface="+mj-cs"/>
              </a:rPr>
              <a:t>License</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and</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Optional</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Service</a:t>
            </a:r>
            <a:endParaRPr lang="en-CA">
              <a:solidFill>
                <a:schemeClr val="bg1">
                  <a:lumMod val="95000"/>
                </a:schemeClr>
              </a:solidFill>
              <a:ea typeface="+mj-ea"/>
              <a:cs typeface="+mj-cs"/>
            </a:endParaRPr>
          </a:p>
        </p:txBody>
      </p:sp>
      <p:pic>
        <p:nvPicPr>
          <p:cNvPr id="4" name="Picture 3">
            <a:extLst>
              <a:ext uri="{FF2B5EF4-FFF2-40B4-BE49-F238E27FC236}">
                <a16:creationId xmlns:a16="http://schemas.microsoft.com/office/drawing/2014/main" id="{06BAACFD-62EC-D345-81D6-7D91A5685965}"/>
              </a:ext>
            </a:extLst>
          </p:cNvPr>
          <p:cNvPicPr>
            <a:picLocks noChangeAspect="1"/>
          </p:cNvPicPr>
          <p:nvPr/>
        </p:nvPicPr>
        <p:blipFill rotWithShape="1">
          <a:blip r:embed="rId6"/>
          <a:srcRect l="6095" r="5905"/>
          <a:stretch/>
        </p:blipFill>
        <p:spPr>
          <a:xfrm>
            <a:off x="196946" y="1201200"/>
            <a:ext cx="4164037" cy="4731825"/>
          </a:xfrm>
          <a:prstGeom prst="rect">
            <a:avLst/>
          </a:prstGeom>
        </p:spPr>
      </p:pic>
      <p:pic>
        <p:nvPicPr>
          <p:cNvPr id="6" name="Picture 5">
            <a:extLst>
              <a:ext uri="{FF2B5EF4-FFF2-40B4-BE49-F238E27FC236}">
                <a16:creationId xmlns:a16="http://schemas.microsoft.com/office/drawing/2014/main" id="{1422573D-873C-B64F-86D2-98D4BDC17CF3}"/>
              </a:ext>
            </a:extLst>
          </p:cNvPr>
          <p:cNvPicPr>
            <a:picLocks noChangeAspect="1"/>
          </p:cNvPicPr>
          <p:nvPr/>
        </p:nvPicPr>
        <p:blipFill rotWithShape="1">
          <a:blip r:embed="rId7"/>
          <a:srcRect l="17240" r="17240"/>
          <a:stretch/>
        </p:blipFill>
        <p:spPr>
          <a:xfrm>
            <a:off x="4536947" y="1203763"/>
            <a:ext cx="3976469" cy="4726697"/>
          </a:xfrm>
          <a:prstGeom prst="rect">
            <a:avLst/>
          </a:prstGeom>
        </p:spPr>
      </p:pic>
      <p:pic>
        <p:nvPicPr>
          <p:cNvPr id="13" name="Picture 12">
            <a:extLst>
              <a:ext uri="{FF2B5EF4-FFF2-40B4-BE49-F238E27FC236}">
                <a16:creationId xmlns:a16="http://schemas.microsoft.com/office/drawing/2014/main" id="{ACAAFA3A-B311-784C-BB73-4D14F40B8E84}"/>
              </a:ext>
            </a:extLst>
          </p:cNvPr>
          <p:cNvPicPr>
            <a:picLocks noChangeAspect="1"/>
          </p:cNvPicPr>
          <p:nvPr/>
        </p:nvPicPr>
        <p:blipFill rotWithShape="1">
          <a:blip r:embed="rId8"/>
          <a:srcRect l="29731" r="23446"/>
          <a:stretch/>
        </p:blipFill>
        <p:spPr>
          <a:xfrm>
            <a:off x="8745652" y="1206329"/>
            <a:ext cx="3319737" cy="4726696"/>
          </a:xfrm>
          <a:prstGeom prst="rect">
            <a:avLst/>
          </a:prstGeom>
        </p:spPr>
      </p:pic>
      <p:sp>
        <p:nvSpPr>
          <p:cNvPr id="14" name="Rectangle 13">
            <a:extLst>
              <a:ext uri="{FF2B5EF4-FFF2-40B4-BE49-F238E27FC236}">
                <a16:creationId xmlns:a16="http://schemas.microsoft.com/office/drawing/2014/main" id="{A12610A7-8E01-714A-9FD6-9E01E0FA2915}"/>
              </a:ext>
            </a:extLst>
          </p:cNvPr>
          <p:cNvSpPr/>
          <p:nvPr/>
        </p:nvSpPr>
        <p:spPr>
          <a:xfrm>
            <a:off x="8745651" y="5933025"/>
            <a:ext cx="3319737" cy="464871"/>
          </a:xfrm>
          <a:prstGeom prst="rect">
            <a:avLst/>
          </a:prstGeom>
          <a:solidFill>
            <a:srgbClr val="000000">
              <a:alpha val="69804"/>
            </a:srgbClr>
          </a:solidFill>
        </p:spPr>
        <p:txBody>
          <a:bodyPr wrap="square">
            <a:spAutoFit/>
          </a:bodyPr>
          <a:lstStyle/>
          <a:p>
            <a:pPr algn="ctr">
              <a:lnSpc>
                <a:spcPct val="150000"/>
              </a:lnSpc>
              <a:spcBef>
                <a:spcPct val="0"/>
              </a:spcBef>
              <a:spcAft>
                <a:spcPts val="0"/>
              </a:spcAft>
            </a:pPr>
            <a:r>
              <a:rPr lang="en-US" altLang="zh-CN" b="1">
                <a:solidFill>
                  <a:schemeClr val="bg1">
                    <a:lumMod val="95000"/>
                  </a:schemeClr>
                </a:solidFill>
                <a:ea typeface="+mj-ea"/>
                <a:cs typeface="+mj-cs"/>
              </a:rPr>
              <a:t>IOT</a:t>
            </a:r>
            <a:r>
              <a:rPr lang="zh-CN" altLang="en-US" b="1">
                <a:solidFill>
                  <a:schemeClr val="bg1">
                    <a:lumMod val="95000"/>
                  </a:schemeClr>
                </a:solidFill>
                <a:ea typeface="+mj-ea"/>
                <a:cs typeface="+mj-cs"/>
              </a:rPr>
              <a:t> </a:t>
            </a:r>
            <a:r>
              <a:rPr lang="en-US" altLang="zh-CN" b="1">
                <a:solidFill>
                  <a:schemeClr val="bg1">
                    <a:lumMod val="95000"/>
                  </a:schemeClr>
                </a:solidFill>
                <a:ea typeface="+mj-ea"/>
                <a:cs typeface="+mj-cs"/>
              </a:rPr>
              <a:t>Platform</a:t>
            </a:r>
            <a:endParaRPr lang="en-CA">
              <a:solidFill>
                <a:schemeClr val="bg1">
                  <a:lumMod val="95000"/>
                </a:schemeClr>
              </a:solidFill>
              <a:ea typeface="+mj-ea"/>
              <a:cs typeface="+mj-cs"/>
            </a:endParaRPr>
          </a:p>
        </p:txBody>
      </p:sp>
    </p:spTree>
    <p:extLst>
      <p:ext uri="{BB962C8B-B14F-4D97-AF65-F5344CB8AC3E}">
        <p14:creationId xmlns:p14="http://schemas.microsoft.com/office/powerpoint/2010/main" val="2598662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38B70B-E402-49CE-9E6C-531D515878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230" b="11770"/>
          <a:stretch/>
        </p:blipFill>
        <p:spPr>
          <a:xfrm>
            <a:off x="20" y="10"/>
            <a:ext cx="12191980" cy="6857990"/>
          </a:xfrm>
          <a:prstGeom prst="rect">
            <a:avLst/>
          </a:prstGeom>
        </p:spPr>
      </p:pic>
      <p:sp>
        <p:nvSpPr>
          <p:cNvPr id="3" name="Title 7">
            <a:extLst>
              <a:ext uri="{FF2B5EF4-FFF2-40B4-BE49-F238E27FC236}">
                <a16:creationId xmlns:a16="http://schemas.microsoft.com/office/drawing/2014/main" id="{1DF124C1-F381-9C42-A9D2-5CE755EA7622}"/>
              </a:ext>
            </a:extLst>
          </p:cNvPr>
          <p:cNvSpPr txBox="1">
            <a:spLocks/>
          </p:cNvSpPr>
          <p:nvPr/>
        </p:nvSpPr>
        <p:spPr>
          <a:xfrm>
            <a:off x="5331655" y="4080204"/>
            <a:ext cx="6022894" cy="1123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a:solidFill>
                  <a:schemeClr val="bg1">
                    <a:lumMod val="95000"/>
                  </a:schemeClr>
                </a:solidFill>
                <a:cs typeface="Calibri Light"/>
              </a:rPr>
              <a:t>Thank</a:t>
            </a:r>
            <a:r>
              <a:rPr lang="zh-CN" altLang="en-US" b="1">
                <a:solidFill>
                  <a:schemeClr val="bg1">
                    <a:lumMod val="95000"/>
                  </a:schemeClr>
                </a:solidFill>
                <a:cs typeface="Calibri Light"/>
              </a:rPr>
              <a:t> </a:t>
            </a:r>
            <a:r>
              <a:rPr lang="en-US" altLang="zh-CN" b="1">
                <a:solidFill>
                  <a:schemeClr val="bg1">
                    <a:lumMod val="95000"/>
                  </a:schemeClr>
                </a:solidFill>
                <a:cs typeface="Calibri Light"/>
              </a:rPr>
              <a:t>You!</a:t>
            </a:r>
            <a:endParaRPr lang="en-US" b="1">
              <a:solidFill>
                <a:schemeClr val="bg1"/>
              </a:solidFill>
              <a:cs typeface="Calibri Light"/>
            </a:endParaRPr>
          </a:p>
        </p:txBody>
      </p:sp>
    </p:spTree>
    <p:extLst>
      <p:ext uri="{BB962C8B-B14F-4D97-AF65-F5344CB8AC3E}">
        <p14:creationId xmlns:p14="http://schemas.microsoft.com/office/powerpoint/2010/main" val="2552109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7B075B-E373-4E5C-9BF3-3A1878F93AC3}"/>
              </a:ext>
            </a:extLst>
          </p:cNvPr>
          <p:cNvPicPr>
            <a:picLocks noChangeAspect="1"/>
          </p:cNvPicPr>
          <p:nvPr/>
        </p:nvPicPr>
        <p:blipFill rotWithShape="1">
          <a:blip r:embed="rId2">
            <a:extLst>
              <a:ext uri="{28A0092B-C50C-407E-A947-70E740481C1C}">
                <a14:useLocalDpi xmlns:a14="http://schemas.microsoft.com/office/drawing/2010/main" val="0"/>
              </a:ext>
            </a:extLst>
          </a:blip>
          <a:srcRect l="5962" r="15053"/>
          <a:stretch/>
        </p:blipFill>
        <p:spPr>
          <a:xfrm>
            <a:off x="8216911" y="10"/>
            <a:ext cx="3975089" cy="3110836"/>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2" name="Title 1">
            <a:extLst>
              <a:ext uri="{FF2B5EF4-FFF2-40B4-BE49-F238E27FC236}">
                <a16:creationId xmlns:a16="http://schemas.microsoft.com/office/drawing/2014/main" id="{AD3ED059-BD3C-4BB6-A5C5-A23DB5F4D996}"/>
              </a:ext>
            </a:extLst>
          </p:cNvPr>
          <p:cNvSpPr>
            <a:spLocks noGrp="1"/>
          </p:cNvSpPr>
          <p:nvPr>
            <p:ph type="title"/>
          </p:nvPr>
        </p:nvSpPr>
        <p:spPr>
          <a:xfrm>
            <a:off x="725864" y="365125"/>
            <a:ext cx="7880808" cy="1325563"/>
          </a:xfrm>
        </p:spPr>
        <p:txBody>
          <a:bodyPr/>
          <a:lstStyle/>
          <a:p>
            <a:r>
              <a:rPr lang="en-CA" b="1"/>
              <a:t>Global expansion and competition</a:t>
            </a:r>
            <a:br>
              <a:rPr lang="en-CA" b="1"/>
            </a:br>
            <a:endParaRPr lang="en-CA"/>
          </a:p>
        </p:txBody>
      </p:sp>
      <p:sp>
        <p:nvSpPr>
          <p:cNvPr id="4" name="Content Placeholder 3">
            <a:extLst>
              <a:ext uri="{FF2B5EF4-FFF2-40B4-BE49-F238E27FC236}">
                <a16:creationId xmlns:a16="http://schemas.microsoft.com/office/drawing/2014/main" id="{AA18549B-C518-4932-9640-2DA6EB816F20}"/>
              </a:ext>
            </a:extLst>
          </p:cNvPr>
          <p:cNvSpPr>
            <a:spLocks noGrp="1"/>
          </p:cNvSpPr>
          <p:nvPr>
            <p:ph idx="1"/>
          </p:nvPr>
        </p:nvSpPr>
        <p:spPr>
          <a:xfrm>
            <a:off x="838200" y="1825625"/>
            <a:ext cx="8362361" cy="4351338"/>
          </a:xfrm>
        </p:spPr>
        <p:txBody>
          <a:bodyPr>
            <a:normAutofit fontScale="77500" lnSpcReduction="20000"/>
          </a:bodyPr>
          <a:lstStyle/>
          <a:p>
            <a:r>
              <a:rPr lang="en-US"/>
              <a:t>RIM soon began to introduce BlackBerry devices aimed towards the consumer market as well</a:t>
            </a:r>
          </a:p>
          <a:p>
            <a:r>
              <a:rPr lang="en-CA"/>
              <a:t>April 2007, Apple launched First </a:t>
            </a:r>
            <a:r>
              <a:rPr lang="en-CA" err="1"/>
              <a:t>Iphone</a:t>
            </a:r>
            <a:endParaRPr lang="en-CA"/>
          </a:p>
          <a:p>
            <a:r>
              <a:rPr lang="en-CA"/>
              <a:t>In US, </a:t>
            </a:r>
            <a:r>
              <a:rPr lang="en-US"/>
              <a:t>21 million users in the fall of 2010 and the </a:t>
            </a:r>
            <a:r>
              <a:rPr lang="en-US" dirty="0"/>
              <a:t>company’s         </a:t>
            </a:r>
            <a:r>
              <a:rPr lang="en-US"/>
              <a:t>global subscribers stood at 36 million </a:t>
            </a:r>
          </a:p>
          <a:p>
            <a:r>
              <a:rPr lang="en-US" err="1"/>
              <a:t>Iphone</a:t>
            </a:r>
            <a:r>
              <a:rPr lang="en-US"/>
              <a:t>, google accelerated growth in US</a:t>
            </a:r>
          </a:p>
          <a:p>
            <a:r>
              <a:rPr lang="en-US"/>
              <a:t>By Dec,2012 Blackberry had reached whopping 79</a:t>
            </a:r>
          </a:p>
          <a:p>
            <a:pPr marL="0" indent="0">
              <a:buNone/>
            </a:pPr>
            <a:r>
              <a:rPr lang="en-US"/>
              <a:t>   million subscribers all over the world</a:t>
            </a:r>
            <a:endParaRPr lang="en-US" dirty="0"/>
          </a:p>
          <a:p>
            <a:r>
              <a:rPr lang="en-US" dirty="0"/>
              <a:t>In January 2010, barely 3 million (7.1%) of the 42.7 million Smartphones in use in the US were running Android, to 18 mil BlackBerry devices (43%)</a:t>
            </a:r>
          </a:p>
          <a:p>
            <a:r>
              <a:rPr lang="en-US" dirty="0"/>
              <a:t>By February 2016, only 1.59 million (0.8%) of the 198.9 million smartphone users in the United States were running BlackBerry compared to 104.82 million (52.7%) running Android</a:t>
            </a:r>
            <a:endParaRPr lang="en-CA" dirty="0"/>
          </a:p>
          <a:p>
            <a:pPr marL="0" indent="0">
              <a:buNone/>
            </a:pPr>
            <a:endParaRPr lang="en-CA"/>
          </a:p>
        </p:txBody>
      </p:sp>
      <p:pic>
        <p:nvPicPr>
          <p:cNvPr id="6" name="Picture 5">
            <a:extLst>
              <a:ext uri="{FF2B5EF4-FFF2-40B4-BE49-F238E27FC236}">
                <a16:creationId xmlns:a16="http://schemas.microsoft.com/office/drawing/2014/main" id="{22D696D7-21A9-45CC-A899-A2003BA53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0491" y="3200400"/>
            <a:ext cx="1751597" cy="3110836"/>
          </a:xfrm>
          <a:prstGeom prst="rect">
            <a:avLst/>
          </a:prstGeom>
        </p:spPr>
      </p:pic>
      <p:pic>
        <p:nvPicPr>
          <p:cNvPr id="8" name="Picture 7">
            <a:extLst>
              <a:ext uri="{FF2B5EF4-FFF2-40B4-BE49-F238E27FC236}">
                <a16:creationId xmlns:a16="http://schemas.microsoft.com/office/drawing/2014/main" id="{13BE131F-2C14-4FDA-960B-53D6F265D6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9656" y="4936461"/>
            <a:ext cx="1661809" cy="1661809"/>
          </a:xfrm>
          <a:prstGeom prst="rect">
            <a:avLst/>
          </a:prstGeom>
        </p:spPr>
      </p:pic>
      <p:pic>
        <p:nvPicPr>
          <p:cNvPr id="10" name="Picture 9">
            <a:extLst>
              <a:ext uri="{FF2B5EF4-FFF2-40B4-BE49-F238E27FC236}">
                <a16:creationId xmlns:a16="http://schemas.microsoft.com/office/drawing/2014/main" id="{86A9471F-B3E4-4D16-AE4E-E509A9E0C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6375" y="2951215"/>
            <a:ext cx="1804603" cy="1804603"/>
          </a:xfrm>
          <a:prstGeom prst="rect">
            <a:avLst/>
          </a:prstGeom>
        </p:spPr>
      </p:pic>
      <p:pic>
        <p:nvPicPr>
          <p:cNvPr id="12" name="Picture 11">
            <a:extLst>
              <a:ext uri="{FF2B5EF4-FFF2-40B4-BE49-F238E27FC236}">
                <a16:creationId xmlns:a16="http://schemas.microsoft.com/office/drawing/2014/main" id="{02C7A22F-AC70-4D47-961E-4CEDD51536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128" y="306408"/>
            <a:ext cx="2545455" cy="763636"/>
          </a:xfrm>
          <a:prstGeom prst="rect">
            <a:avLst/>
          </a:prstGeom>
        </p:spPr>
      </p:pic>
    </p:spTree>
    <p:extLst>
      <p:ext uri="{BB962C8B-B14F-4D97-AF65-F5344CB8AC3E}">
        <p14:creationId xmlns:p14="http://schemas.microsoft.com/office/powerpoint/2010/main" val="4127787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7B075B-E373-4E5C-9BF3-3A1878F93AC3}"/>
              </a:ext>
            </a:extLst>
          </p:cNvPr>
          <p:cNvPicPr>
            <a:picLocks noChangeAspect="1"/>
          </p:cNvPicPr>
          <p:nvPr/>
        </p:nvPicPr>
        <p:blipFill rotWithShape="1">
          <a:blip r:embed="rId2">
            <a:extLst>
              <a:ext uri="{28A0092B-C50C-407E-A947-70E740481C1C}">
                <a14:useLocalDpi xmlns:a14="http://schemas.microsoft.com/office/drawing/2010/main" val="0"/>
              </a:ext>
            </a:extLst>
          </a:blip>
          <a:srcRect l="5962" r="15053"/>
          <a:stretch/>
        </p:blipFill>
        <p:spPr>
          <a:xfrm>
            <a:off x="8722834" y="11"/>
            <a:ext cx="3469166" cy="271491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2" name="Title 1">
            <a:extLst>
              <a:ext uri="{FF2B5EF4-FFF2-40B4-BE49-F238E27FC236}">
                <a16:creationId xmlns:a16="http://schemas.microsoft.com/office/drawing/2014/main" id="{DC09C2C1-CB3B-4511-B1D1-8DCC5AF75AF1}"/>
              </a:ext>
            </a:extLst>
          </p:cNvPr>
          <p:cNvSpPr>
            <a:spLocks noGrp="1"/>
          </p:cNvSpPr>
          <p:nvPr>
            <p:ph type="title"/>
          </p:nvPr>
        </p:nvSpPr>
        <p:spPr>
          <a:xfrm>
            <a:off x="838200" y="365126"/>
            <a:ext cx="10515600" cy="652970"/>
          </a:xfrm>
        </p:spPr>
        <p:txBody>
          <a:bodyPr>
            <a:normAutofit fontScale="90000"/>
          </a:bodyPr>
          <a:lstStyle/>
          <a:p>
            <a:r>
              <a:rPr lang="en-US" b="1" dirty="0"/>
              <a:t>F</a:t>
            </a:r>
            <a:r>
              <a:rPr lang="en-CA" b="1" dirty="0"/>
              <a:t>INANCES</a:t>
            </a:r>
          </a:p>
        </p:txBody>
      </p:sp>
      <p:graphicFrame>
        <p:nvGraphicFramePr>
          <p:cNvPr id="5" name="Content Placeholder 4">
            <a:extLst>
              <a:ext uri="{FF2B5EF4-FFF2-40B4-BE49-F238E27FC236}">
                <a16:creationId xmlns:a16="http://schemas.microsoft.com/office/drawing/2014/main" id="{8D8DA3EE-B9E6-4CCF-9699-D97C209FA59C}"/>
              </a:ext>
            </a:extLst>
          </p:cNvPr>
          <p:cNvGraphicFramePr>
            <a:graphicFrameLocks noGrp="1"/>
          </p:cNvGraphicFramePr>
          <p:nvPr>
            <p:ph idx="1"/>
            <p:extLst>
              <p:ext uri="{D42A27DB-BD31-4B8C-83A1-F6EECF244321}">
                <p14:modId xmlns:p14="http://schemas.microsoft.com/office/powerpoint/2010/main" val="3387426661"/>
              </p:ext>
            </p:extLst>
          </p:nvPr>
        </p:nvGraphicFramePr>
        <p:xfrm>
          <a:off x="159866" y="1100258"/>
          <a:ext cx="8763511" cy="55568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897DA1E4-9B75-417D-8C54-BBDE82C5F092}"/>
              </a:ext>
            </a:extLst>
          </p:cNvPr>
          <p:cNvGraphicFramePr>
            <a:graphicFrameLocks/>
          </p:cNvGraphicFramePr>
          <p:nvPr>
            <p:extLst>
              <p:ext uri="{D42A27DB-BD31-4B8C-83A1-F6EECF244321}">
                <p14:modId xmlns:p14="http://schemas.microsoft.com/office/powerpoint/2010/main" val="2644769509"/>
              </p:ext>
            </p:extLst>
          </p:nvPr>
        </p:nvGraphicFramePr>
        <p:xfrm>
          <a:off x="170312" y="1113412"/>
          <a:ext cx="8785669" cy="55568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84F9ACD9-F769-4FF7-A20C-F9090083413E}"/>
              </a:ext>
            </a:extLst>
          </p:cNvPr>
          <p:cNvGraphicFramePr>
            <a:graphicFrameLocks/>
          </p:cNvGraphicFramePr>
          <p:nvPr>
            <p:extLst>
              <p:ext uri="{D42A27DB-BD31-4B8C-83A1-F6EECF244321}">
                <p14:modId xmlns:p14="http://schemas.microsoft.com/office/powerpoint/2010/main" val="287080526"/>
              </p:ext>
            </p:extLst>
          </p:nvPr>
        </p:nvGraphicFramePr>
        <p:xfrm>
          <a:off x="159866" y="1070044"/>
          <a:ext cx="8763510" cy="5639009"/>
        </p:xfrm>
        <a:graphic>
          <a:graphicData uri="http://schemas.openxmlformats.org/drawingml/2006/chart">
            <c:chart xmlns:c="http://schemas.openxmlformats.org/drawingml/2006/chart" xmlns:r="http://schemas.openxmlformats.org/officeDocument/2006/relationships" r:id="rId5"/>
          </a:graphicData>
        </a:graphic>
      </p:graphicFrame>
      <p:pic>
        <p:nvPicPr>
          <p:cNvPr id="12" name="Picture 11">
            <a:extLst>
              <a:ext uri="{FF2B5EF4-FFF2-40B4-BE49-F238E27FC236}">
                <a16:creationId xmlns:a16="http://schemas.microsoft.com/office/drawing/2014/main" id="{2974D16C-9B75-4164-AA9E-AFEBD3999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528" y="-96940"/>
            <a:ext cx="1207521" cy="1207521"/>
          </a:xfrm>
          <a:prstGeom prst="rect">
            <a:avLst/>
          </a:prstGeom>
        </p:spPr>
      </p:pic>
      <p:pic>
        <p:nvPicPr>
          <p:cNvPr id="10" name="Picture 9">
            <a:extLst>
              <a:ext uri="{FF2B5EF4-FFF2-40B4-BE49-F238E27FC236}">
                <a16:creationId xmlns:a16="http://schemas.microsoft.com/office/drawing/2014/main" id="{AE5C8E5B-FEFE-40A6-AE43-2AE0063842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865" y="1070044"/>
            <a:ext cx="8880440" cy="5652136"/>
          </a:xfrm>
          <a:prstGeom prst="rect">
            <a:avLst/>
          </a:prstGeom>
        </p:spPr>
      </p:pic>
      <p:pic>
        <p:nvPicPr>
          <p:cNvPr id="15" name="Picture 14">
            <a:extLst>
              <a:ext uri="{FF2B5EF4-FFF2-40B4-BE49-F238E27FC236}">
                <a16:creationId xmlns:a16="http://schemas.microsoft.com/office/drawing/2014/main" id="{CA8F7E34-B639-4AE0-852F-8AD2478D84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219" y="1110219"/>
            <a:ext cx="8550613" cy="5615458"/>
          </a:xfrm>
          <a:prstGeom prst="rect">
            <a:avLst/>
          </a:prstGeom>
        </p:spPr>
      </p:pic>
      <p:pic>
        <p:nvPicPr>
          <p:cNvPr id="16" name="Picture 15">
            <a:extLst>
              <a:ext uri="{FF2B5EF4-FFF2-40B4-BE49-F238E27FC236}">
                <a16:creationId xmlns:a16="http://schemas.microsoft.com/office/drawing/2014/main" id="{2BD584B9-C578-4445-8B13-07E762291D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9128" y="306408"/>
            <a:ext cx="2545455" cy="763636"/>
          </a:xfrm>
          <a:prstGeom prst="rect">
            <a:avLst/>
          </a:prstGeom>
        </p:spPr>
      </p:pic>
    </p:spTree>
    <p:extLst>
      <p:ext uri="{BB962C8B-B14F-4D97-AF65-F5344CB8AC3E}">
        <p14:creationId xmlns:p14="http://schemas.microsoft.com/office/powerpoint/2010/main" val="511416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B9585A-4733-4B6C-8507-40424E47240C}"/>
              </a:ext>
            </a:extLst>
          </p:cNvPr>
          <p:cNvSpPr>
            <a:spLocks noGrp="1"/>
          </p:cNvSpPr>
          <p:nvPr>
            <p:ph type="title"/>
          </p:nvPr>
        </p:nvSpPr>
        <p:spPr>
          <a:xfrm>
            <a:off x="863029" y="1012004"/>
            <a:ext cx="3416158" cy="4795408"/>
          </a:xfrm>
        </p:spPr>
        <p:txBody>
          <a:bodyPr>
            <a:normAutofit/>
          </a:bodyPr>
          <a:lstStyle/>
          <a:p>
            <a:r>
              <a:rPr lang="en-US">
                <a:solidFill>
                  <a:srgbClr val="FFFFFF"/>
                </a:solidFill>
                <a:cs typeface="Calibri Light"/>
              </a:rPr>
              <a:t>Transitions </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EF8E5E22-5E95-4C11-8AC2-495BB83B0545}"/>
              </a:ext>
            </a:extLst>
          </p:cNvPr>
          <p:cNvGraphicFramePr>
            <a:graphicFrameLocks noGrp="1"/>
          </p:cNvGraphicFramePr>
          <p:nvPr>
            <p:ph idx="1"/>
            <p:extLst>
              <p:ext uri="{D42A27DB-BD31-4B8C-83A1-F6EECF244321}">
                <p14:modId xmlns:p14="http://schemas.microsoft.com/office/powerpoint/2010/main" val="27847637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0559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4CEAF9-2E24-49D4-81AE-07C182463F1F}"/>
              </a:ext>
            </a:extLst>
          </p:cNvPr>
          <p:cNvSpPr>
            <a:spLocks noGrp="1"/>
          </p:cNvSpPr>
          <p:nvPr>
            <p:ph type="title"/>
          </p:nvPr>
        </p:nvSpPr>
        <p:spPr>
          <a:xfrm>
            <a:off x="863029" y="1012004"/>
            <a:ext cx="3416158" cy="4795408"/>
          </a:xfrm>
        </p:spPr>
        <p:txBody>
          <a:bodyPr>
            <a:normAutofit/>
          </a:bodyPr>
          <a:lstStyle/>
          <a:p>
            <a:r>
              <a:rPr lang="en-CA" b="1">
                <a:solidFill>
                  <a:srgbClr val="FFFFFF"/>
                </a:solidFill>
                <a:cs typeface="Calibri Light"/>
              </a:rPr>
              <a:t>Product : Hardware era</a:t>
            </a:r>
          </a:p>
        </p:txBody>
      </p:sp>
      <p:graphicFrame>
        <p:nvGraphicFramePr>
          <p:cNvPr id="7" name="Content Placeholder 2">
            <a:extLst>
              <a:ext uri="{FF2B5EF4-FFF2-40B4-BE49-F238E27FC236}">
                <a16:creationId xmlns:a16="http://schemas.microsoft.com/office/drawing/2014/main" id="{DAFCD942-BDD8-4FAC-A9FC-AB3BCF8C100C}"/>
              </a:ext>
            </a:extLst>
          </p:cNvPr>
          <p:cNvGraphicFramePr>
            <a:graphicFrameLocks noGrp="1"/>
          </p:cNvGraphicFramePr>
          <p:nvPr>
            <p:ph idx="1"/>
            <p:extLst>
              <p:ext uri="{D42A27DB-BD31-4B8C-83A1-F6EECF244321}">
                <p14:modId xmlns:p14="http://schemas.microsoft.com/office/powerpoint/2010/main" val="170656506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03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BCB36-96D5-4290-998D-3F07C577925D}"/>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cs typeface="Calibri Light"/>
              </a:rPr>
              <a:t>Mobile Era </a:t>
            </a:r>
            <a:endParaRPr lang="en-US" sz="2800">
              <a:solidFill>
                <a:schemeClr val="bg1"/>
              </a:solidFill>
            </a:endParaRPr>
          </a:p>
        </p:txBody>
      </p:sp>
      <p:sp>
        <p:nvSpPr>
          <p:cNvPr id="3" name="Content Placeholder 2">
            <a:extLst>
              <a:ext uri="{FF2B5EF4-FFF2-40B4-BE49-F238E27FC236}">
                <a16:creationId xmlns:a16="http://schemas.microsoft.com/office/drawing/2014/main" id="{A459341F-F0D2-4DCE-ABE5-4E35F490BD63}"/>
              </a:ext>
            </a:extLst>
          </p:cNvPr>
          <p:cNvSpPr>
            <a:spLocks noGrp="1"/>
          </p:cNvSpPr>
          <p:nvPr>
            <p:ph idx="1"/>
          </p:nvPr>
        </p:nvSpPr>
        <p:spPr>
          <a:xfrm>
            <a:off x="643468" y="2638044"/>
            <a:ext cx="3363974" cy="3415622"/>
          </a:xfrm>
        </p:spPr>
        <p:txBody>
          <a:bodyPr vert="horz" lIns="91440" tIns="45720" rIns="91440" bIns="45720" rtlCol="0">
            <a:normAutofit/>
          </a:bodyPr>
          <a:lstStyle/>
          <a:p>
            <a:r>
              <a:rPr lang="en-CA" sz="1700">
                <a:solidFill>
                  <a:schemeClr val="bg1"/>
                </a:solidFill>
                <a:ea typeface="+mn-lt"/>
                <a:cs typeface="+mn-lt"/>
              </a:rPr>
              <a:t>By 2002, the company entered in Mobile industry. </a:t>
            </a:r>
            <a:endParaRPr lang="en-US" sz="1700">
              <a:solidFill>
                <a:schemeClr val="bg1"/>
              </a:solidFill>
              <a:ea typeface="+mn-lt"/>
              <a:cs typeface="+mn-lt"/>
            </a:endParaRPr>
          </a:p>
          <a:p>
            <a:r>
              <a:rPr lang="en-CA" sz="1700">
                <a:solidFill>
                  <a:schemeClr val="bg1"/>
                </a:solidFill>
                <a:ea typeface="+mn-lt"/>
                <a:cs typeface="+mn-lt"/>
              </a:rPr>
              <a:t>In five years, RIM had acquired more than 30 percent of the smartphone market in America and second to Nokia globally.</a:t>
            </a:r>
          </a:p>
          <a:p>
            <a:r>
              <a:rPr lang="en-CA" sz="1700">
                <a:solidFill>
                  <a:schemeClr val="bg1"/>
                </a:solidFill>
                <a:ea typeface="+mn-lt"/>
                <a:cs typeface="+mn-lt"/>
              </a:rPr>
              <a:t>However, the company failed to follow the pace of touchscreen and application platform of Apple and Google Android, two companies that RIM didn’t view as competitors.</a:t>
            </a:r>
          </a:p>
          <a:p>
            <a:endParaRPr lang="en-CA" sz="1700">
              <a:solidFill>
                <a:schemeClr val="bg1"/>
              </a:solidFill>
              <a:ea typeface="+mn-lt"/>
              <a:cs typeface="+mn-lt"/>
            </a:endParaRPr>
          </a:p>
          <a:p>
            <a:endParaRPr lang="en-CA" sz="1700">
              <a:solidFill>
                <a:schemeClr val="bg1"/>
              </a:solidFill>
              <a:ea typeface="+mn-lt"/>
              <a:cs typeface="+mn-lt"/>
            </a:endParaRPr>
          </a:p>
          <a:p>
            <a:endParaRPr lang="en-CA" sz="1700">
              <a:solidFill>
                <a:schemeClr val="bg1"/>
              </a:solidFill>
              <a:cs typeface="Calibri"/>
            </a:endParaRPr>
          </a:p>
          <a:p>
            <a:endParaRPr lang="en-CA" sz="1700">
              <a:solidFill>
                <a:schemeClr val="bg1"/>
              </a:solidFill>
              <a:cs typeface="Calibri"/>
            </a:endParaRPr>
          </a:p>
          <a:p>
            <a:endParaRPr lang="en-CA" sz="1700">
              <a:solidFill>
                <a:schemeClr val="bg1"/>
              </a:solidFill>
              <a:cs typeface="Calibri"/>
            </a:endParaRPr>
          </a:p>
          <a:p>
            <a:endParaRPr lang="en-US" sz="1700">
              <a:solidFill>
                <a:schemeClr val="bg1"/>
              </a:solidFill>
              <a:cs typeface="Calibri"/>
            </a:endParaRPr>
          </a:p>
        </p:txBody>
      </p:sp>
      <p:pic>
        <p:nvPicPr>
          <p:cNvPr id="6" name="Picture 6">
            <a:extLst>
              <a:ext uri="{FF2B5EF4-FFF2-40B4-BE49-F238E27FC236}">
                <a16:creationId xmlns:a16="http://schemas.microsoft.com/office/drawing/2014/main" id="{89ADE07A-6809-4534-B7ED-A82DFCED84F3}"/>
              </a:ext>
            </a:extLst>
          </p:cNvPr>
          <p:cNvPicPr>
            <a:picLocks noChangeAspect="1"/>
          </p:cNvPicPr>
          <p:nvPr/>
        </p:nvPicPr>
        <p:blipFill>
          <a:blip r:embed="rId2"/>
          <a:stretch>
            <a:fillRect/>
          </a:stretch>
        </p:blipFill>
        <p:spPr>
          <a:xfrm>
            <a:off x="5297763" y="1731180"/>
            <a:ext cx="6250769" cy="3234772"/>
          </a:xfrm>
          <a:prstGeom prst="rect">
            <a:avLst/>
          </a:prstGeom>
        </p:spPr>
      </p:pic>
    </p:spTree>
    <p:extLst>
      <p:ext uri="{BB962C8B-B14F-4D97-AF65-F5344CB8AC3E}">
        <p14:creationId xmlns:p14="http://schemas.microsoft.com/office/powerpoint/2010/main" val="258403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CF682-81EF-4484-8C94-DCC850629DCA}"/>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cs typeface="Calibri Light"/>
              </a:rPr>
              <a:t>Modern Approach </a:t>
            </a:r>
            <a:endParaRPr lang="en-US" sz="3200">
              <a:solidFill>
                <a:srgbClr val="262626"/>
              </a:solidFill>
            </a:endParaRPr>
          </a:p>
        </p:txBody>
      </p:sp>
      <p:sp>
        <p:nvSpPr>
          <p:cNvPr id="3" name="Content Placeholder 2">
            <a:extLst>
              <a:ext uri="{FF2B5EF4-FFF2-40B4-BE49-F238E27FC236}">
                <a16:creationId xmlns:a16="http://schemas.microsoft.com/office/drawing/2014/main" id="{391E334A-9E58-4BA8-8119-5C972B48B8FB}"/>
              </a:ext>
            </a:extLst>
          </p:cNvPr>
          <p:cNvSpPr>
            <a:spLocks noGrp="1"/>
          </p:cNvSpPr>
          <p:nvPr>
            <p:ph idx="1"/>
          </p:nvPr>
        </p:nvSpPr>
        <p:spPr>
          <a:xfrm>
            <a:off x="6049182" y="802638"/>
            <a:ext cx="5408696" cy="5252722"/>
          </a:xfrm>
        </p:spPr>
        <p:txBody>
          <a:bodyPr vert="horz" lIns="91440" tIns="45720" rIns="91440" bIns="45720" rtlCol="0" anchor="ctr">
            <a:normAutofit/>
          </a:bodyPr>
          <a:lstStyle/>
          <a:p>
            <a:r>
              <a:rPr lang="en-CA" sz="2000">
                <a:cs typeface="Calibri"/>
              </a:rPr>
              <a:t>Blackberry Reformed itself from a Hardware company to Software Company with Systems security as the leading service.</a:t>
            </a:r>
            <a:endParaRPr lang="en-CA" sz="2000">
              <a:ea typeface="+mn-lt"/>
              <a:cs typeface="+mn-lt"/>
            </a:endParaRPr>
          </a:p>
          <a:p>
            <a:r>
              <a:rPr lang="en-CA" sz="2000">
                <a:cs typeface="Calibri"/>
              </a:rPr>
              <a:t>The company has made a brand name In Security with more than three thousand patents and 80 certifications.</a:t>
            </a:r>
            <a:endParaRPr lang="en-US" sz="2000">
              <a:cs typeface="Calibri"/>
            </a:endParaRPr>
          </a:p>
          <a:p>
            <a:r>
              <a:rPr lang="en-US" sz="2000">
                <a:ea typeface="+mn-lt"/>
                <a:cs typeface="+mn-lt"/>
              </a:rPr>
              <a:t>The company has invested in research centers and development that not only allow the company to be at par with present technology but also aim to focus on future breakthroughs that will help the company gain transient advantages and be head and shoulders ahead of its competitors. </a:t>
            </a:r>
          </a:p>
          <a:p>
            <a:r>
              <a:rPr lang="en-US" sz="2000">
                <a:cs typeface="Calibri"/>
              </a:rPr>
              <a:t>The company has also invested in IoT and Automotive Software. </a:t>
            </a:r>
          </a:p>
          <a:p>
            <a:pPr marL="0" indent="0">
              <a:buNone/>
            </a:pPr>
            <a:endParaRPr lang="en-US" sz="2000">
              <a:cs typeface="Calibri"/>
            </a:endParaRPr>
          </a:p>
        </p:txBody>
      </p:sp>
    </p:spTree>
    <p:extLst>
      <p:ext uri="{BB962C8B-B14F-4D97-AF65-F5344CB8AC3E}">
        <p14:creationId xmlns:p14="http://schemas.microsoft.com/office/powerpoint/2010/main" val="4011505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2174</Words>
  <Application>Microsoft Macintosh PowerPoint</Application>
  <PresentationFormat>Widescreen</PresentationFormat>
  <Paragraphs>226</Paragraphs>
  <Slides>34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Roboto</vt:lpstr>
      <vt:lpstr>Arial</vt:lpstr>
      <vt:lpstr>Calibri</vt:lpstr>
      <vt:lpstr>Calibri Light</vt:lpstr>
      <vt:lpstr>Office Theme</vt:lpstr>
      <vt:lpstr>Save A Canadian Icon</vt:lpstr>
      <vt:lpstr>COMPANY RESEARCH</vt:lpstr>
      <vt:lpstr>Early years and growth </vt:lpstr>
      <vt:lpstr>Global expansion and competition </vt:lpstr>
      <vt:lpstr>FINANCES</vt:lpstr>
      <vt:lpstr>Transitions </vt:lpstr>
      <vt:lpstr>Product : Hardware era</vt:lpstr>
      <vt:lpstr>Mobile Era </vt:lpstr>
      <vt:lpstr>Modern Approach </vt:lpstr>
      <vt:lpstr>Operating System Transitions </vt:lpstr>
      <vt:lpstr>Leadership Transitions </vt:lpstr>
      <vt:lpstr>Market Cap</vt:lpstr>
      <vt:lpstr>Acquisitions </vt:lpstr>
      <vt:lpstr>SWOT ANALYSIS</vt:lpstr>
      <vt:lpstr>SWOT ANALYSIS</vt:lpstr>
      <vt:lpstr>SWOT ANALYSIS</vt:lpstr>
      <vt:lpstr>SWOT ANALYSIS</vt:lpstr>
      <vt:lpstr>SWOT ANALYSIS</vt:lpstr>
      <vt:lpstr>SWOT ANALYSIS</vt:lpstr>
      <vt:lpstr>SWOT ANALYSIS</vt:lpstr>
      <vt:lpstr>SWOT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Strategy &amp; Leadership </dc:title>
  <dc:creator>Divya Chainani</dc:creator>
  <cp:lastModifiedBy>Jiye Wang</cp:lastModifiedBy>
  <cp:revision>1</cp:revision>
  <dcterms:created xsi:type="dcterms:W3CDTF">2019-07-29T14:50:49Z</dcterms:created>
  <dcterms:modified xsi:type="dcterms:W3CDTF">2020-02-22T17:53:42Z</dcterms:modified>
</cp:coreProperties>
</file>